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3"/>
  </p:notesMasterIdLst>
  <p:sldIdLst>
    <p:sldId id="256" r:id="rId2"/>
    <p:sldId id="302" r:id="rId3"/>
    <p:sldId id="258" r:id="rId4"/>
    <p:sldId id="259" r:id="rId5"/>
    <p:sldId id="260" r:id="rId6"/>
    <p:sldId id="264" r:id="rId7"/>
    <p:sldId id="317" r:id="rId8"/>
    <p:sldId id="304" r:id="rId9"/>
    <p:sldId id="321" r:id="rId10"/>
    <p:sldId id="268" r:id="rId11"/>
    <p:sldId id="278" r:id="rId12"/>
    <p:sldId id="269" r:id="rId13"/>
    <p:sldId id="319" r:id="rId14"/>
    <p:sldId id="306" r:id="rId15"/>
    <p:sldId id="320" r:id="rId16"/>
    <p:sldId id="307" r:id="rId17"/>
    <p:sldId id="309" r:id="rId18"/>
    <p:sldId id="308" r:id="rId19"/>
    <p:sldId id="360" r:id="rId20"/>
    <p:sldId id="316" r:id="rId21"/>
    <p:sldId id="322" r:id="rId22"/>
    <p:sldId id="318" r:id="rId23"/>
    <p:sldId id="323" r:id="rId24"/>
    <p:sldId id="311" r:id="rId25"/>
    <p:sldId id="312" r:id="rId26"/>
    <p:sldId id="324" r:id="rId27"/>
    <p:sldId id="325" r:id="rId28"/>
    <p:sldId id="327" r:id="rId29"/>
    <p:sldId id="326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271" r:id="rId47"/>
    <p:sldId id="346" r:id="rId48"/>
    <p:sldId id="348" r:id="rId49"/>
    <p:sldId id="349" r:id="rId50"/>
    <p:sldId id="350" r:id="rId51"/>
    <p:sldId id="351" r:id="rId52"/>
    <p:sldId id="352" r:id="rId53"/>
    <p:sldId id="277" r:id="rId54"/>
    <p:sldId id="354" r:id="rId55"/>
    <p:sldId id="355" r:id="rId56"/>
    <p:sldId id="353" r:id="rId57"/>
    <p:sldId id="356" r:id="rId58"/>
    <p:sldId id="358" r:id="rId59"/>
    <p:sldId id="357" r:id="rId60"/>
    <p:sldId id="359" r:id="rId61"/>
    <p:sldId id="281" r:id="rId62"/>
  </p:sldIdLst>
  <p:sldSz cx="9144000" cy="5143500" type="screen16x9"/>
  <p:notesSz cx="6858000" cy="9144000"/>
  <p:embeddedFontLst>
    <p:embeddedFont>
      <p:font typeface="Hind Vadodara" panose="02000000000000000000" pitchFamily="2" charset="0"/>
      <p:regular r:id="rId64"/>
      <p:bold r:id="rId65"/>
    </p:embeddedFont>
    <p:embeddedFont>
      <p:font typeface="Hind Vadodara Light" panose="02000000000000000000" pitchFamily="2" charset="0"/>
      <p:regular r:id="rId66"/>
      <p:bold r:id="rId67"/>
    </p:embeddedFont>
    <p:embeddedFont>
      <p:font typeface="Hind Vadodara Medium" panose="02000000000000000000" pitchFamily="2" charset="0"/>
      <p:regular r:id="rId68"/>
      <p:bold r:id="rId69"/>
    </p:embeddedFont>
    <p:embeddedFont>
      <p:font typeface="Montserrat" panose="00000800000000000000" pitchFamily="2" charset="0"/>
      <p:regular r:id="rId70"/>
      <p:bold r:id="rId71"/>
      <p:italic r:id="rId72"/>
      <p:boldItalic r:id="rId73"/>
    </p:embeddedFont>
    <p:embeddedFont>
      <p:font typeface="Nunito Light" pitchFamily="2" charset="0"/>
      <p:regular r:id="rId74"/>
      <p:italic r:id="rId75"/>
    </p:embeddedFont>
    <p:embeddedFont>
      <p:font typeface="Raleway" pitchFamily="2" charset="0"/>
      <p:regular r:id="rId76"/>
      <p:bold r:id="rId77"/>
      <p:italic r:id="rId78"/>
      <p:boldItalic r:id="rId79"/>
    </p:embeddedFont>
    <p:embeddedFont>
      <p:font typeface="Roboto Condensed Light" panose="02000000000000000000" pitchFamily="2" charset="0"/>
      <p:regular r:id="rId80"/>
      <p:italic r:id="rId81"/>
    </p:embeddedFont>
    <p:embeddedFont>
      <p:font typeface="Teko Light" panose="020B0604020202020204" charset="0"/>
      <p:regular r:id="rId82"/>
      <p:bold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FCFF8-6FBE-A446-80C5-09F00BADBC67}" v="50" dt="2023-07-01T14:49:56.870"/>
  </p1510:revLst>
</p1510:revInfo>
</file>

<file path=ppt/tableStyles.xml><?xml version="1.0" encoding="utf-8"?>
<a:tblStyleLst xmlns:a="http://schemas.openxmlformats.org/drawingml/2006/main" def="{C94A46BC-00B7-415C-8AB4-9F73078E92B6}">
  <a:tblStyle styleId="{C94A46BC-00B7-415C-8AB4-9F73078E92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87"/>
  </p:normalViewPr>
  <p:slideViewPr>
    <p:cSldViewPr snapToGrid="0">
      <p:cViewPr varScale="1">
        <p:scale>
          <a:sx n="156" d="100"/>
          <a:sy n="156" d="100"/>
        </p:scale>
        <p:origin x="634" y="106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3da1a43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3da1a43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6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1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63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15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5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120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96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39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593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499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56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73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274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75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29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08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70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47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0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549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20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32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31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466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32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469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903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409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48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445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32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4504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54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266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525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62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212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7478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5434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3e8071f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3e8071f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707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50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261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386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587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9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85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2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07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bechtle.com/it/shop/scheda-graf-pny-nvidia-quadro-rtx-5000--4307523--p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hyperlink" Target="https://commons.wikimedia.org/wiki/File:Google_Colaboratory_SVG_Logo.svg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ctrTitle"/>
          </p:nvPr>
        </p:nvSpPr>
        <p:spPr>
          <a:xfrm>
            <a:off x="1186011" y="1640349"/>
            <a:ext cx="6771978" cy="18628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BABELE</a:t>
            </a:r>
            <a:br>
              <a:rPr lang="it-IT" dirty="0"/>
            </a:br>
            <a:r>
              <a:rPr lang="it-IT" sz="3600" dirty="0"/>
              <a:t>Riconoscimento lingua parlata tramite video senza audio</a:t>
            </a:r>
            <a:endParaRPr sz="3600" dirty="0"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1"/>
          </p:nvPr>
        </p:nvSpPr>
        <p:spPr>
          <a:xfrm>
            <a:off x="1332315" y="4427550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Gruppo 24 </a:t>
            </a:r>
            <a:endParaRPr dirty="0"/>
          </a:p>
        </p:txBody>
      </p:sp>
      <p:pic>
        <p:nvPicPr>
          <p:cNvPr id="3" name="Picture 2" descr="A picture containing emblem, symbol, clothing, crest&#10;&#10;Description automatically generated">
            <a:extLst>
              <a:ext uri="{FF2B5EF4-FFF2-40B4-BE49-F238E27FC236}">
                <a16:creationId xmlns:a16="http://schemas.microsoft.com/office/drawing/2014/main" id="{8F9D50FB-A730-33E2-F982-881DF0F5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9" y="3957349"/>
            <a:ext cx="780906" cy="780906"/>
          </a:xfrm>
          <a:prstGeom prst="rect">
            <a:avLst/>
          </a:prstGeom>
        </p:spPr>
      </p:pic>
      <p:sp>
        <p:nvSpPr>
          <p:cNvPr id="4" name="Google Shape;134;p29">
            <a:extLst>
              <a:ext uri="{FF2B5EF4-FFF2-40B4-BE49-F238E27FC236}">
                <a16:creationId xmlns:a16="http://schemas.microsoft.com/office/drawing/2014/main" id="{B8246885-CE07-3E43-A524-B153A0B3AFAF}"/>
              </a:ext>
            </a:extLst>
          </p:cNvPr>
          <p:cNvSpPr txBox="1">
            <a:spLocks/>
          </p:cNvSpPr>
          <p:nvPr/>
        </p:nvSpPr>
        <p:spPr>
          <a:xfrm>
            <a:off x="1332315" y="3949649"/>
            <a:ext cx="2473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it-IT" b="1" dirty="0"/>
              <a:t>Corso di Fondamenti Di Visione Artificiale e Biometria</a:t>
            </a:r>
          </a:p>
        </p:txBody>
      </p:sp>
      <p:sp>
        <p:nvSpPr>
          <p:cNvPr id="5" name="Google Shape;134;p29">
            <a:extLst>
              <a:ext uri="{FF2B5EF4-FFF2-40B4-BE49-F238E27FC236}">
                <a16:creationId xmlns:a16="http://schemas.microsoft.com/office/drawing/2014/main" id="{19DE4A3A-47CA-D143-1E1F-CCEDE77D41C8}"/>
              </a:ext>
            </a:extLst>
          </p:cNvPr>
          <p:cNvSpPr txBox="1">
            <a:spLocks/>
          </p:cNvSpPr>
          <p:nvPr/>
        </p:nvSpPr>
        <p:spPr>
          <a:xfrm>
            <a:off x="6721089" y="157222"/>
            <a:ext cx="2473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Vadodara Light"/>
              <a:buNone/>
              <a:defRPr sz="2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it-IT" dirty="0"/>
              <a:t>Prof. Michele Nappi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>
            <a:spLocks noGrp="1"/>
          </p:cNvSpPr>
          <p:nvPr>
            <p:ph type="ctrTitle"/>
          </p:nvPr>
        </p:nvSpPr>
        <p:spPr>
          <a:xfrm>
            <a:off x="619650" y="1923691"/>
            <a:ext cx="2779158" cy="1081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pipeline</a:t>
            </a:r>
            <a:endParaRPr dirty="0"/>
          </a:p>
        </p:txBody>
      </p:sp>
      <p:sp>
        <p:nvSpPr>
          <p:cNvPr id="322" name="Google Shape;322;p41"/>
          <p:cNvSpPr txBox="1">
            <a:spLocks noGrp="1"/>
          </p:cNvSpPr>
          <p:nvPr>
            <p:ph type="title" idx="2"/>
          </p:nvPr>
        </p:nvSpPr>
        <p:spPr>
          <a:xfrm>
            <a:off x="4119771" y="300520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1E5F4F-DC2A-FDA5-4338-F0F737416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Insieme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fasi</a:t>
            </a:r>
            <a:r>
              <a:rPr lang="en-US" dirty="0"/>
              <a:t> del Progetto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pipeline</a:t>
            </a:r>
            <a:endParaRPr dirty="0"/>
          </a:p>
        </p:txBody>
      </p:sp>
      <p:sp>
        <p:nvSpPr>
          <p:cNvPr id="762" name="Google Shape;762;p51"/>
          <p:cNvSpPr txBox="1">
            <a:spLocks noGrp="1"/>
          </p:cNvSpPr>
          <p:nvPr>
            <p:ph type="ctrTitle" idx="4294967295"/>
          </p:nvPr>
        </p:nvSpPr>
        <p:spPr>
          <a:xfrm flipH="1">
            <a:off x="-208161" y="352130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/>
              <a:t>ANALISI DEL DATASET</a:t>
            </a:r>
            <a:endParaRPr sz="2200" dirty="0"/>
          </a:p>
        </p:txBody>
      </p:sp>
      <p:sp>
        <p:nvSpPr>
          <p:cNvPr id="764" name="Google Shape;764;p51"/>
          <p:cNvSpPr txBox="1">
            <a:spLocks noGrp="1"/>
          </p:cNvSpPr>
          <p:nvPr>
            <p:ph type="ctrTitle" idx="4294967295"/>
          </p:nvPr>
        </p:nvSpPr>
        <p:spPr>
          <a:xfrm flipH="1">
            <a:off x="2867866" y="3521304"/>
            <a:ext cx="1560600" cy="1104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200" dirty="0"/>
              <a:t>COSTRUZIONE DELLA RETE NEURALE </a:t>
            </a:r>
            <a:br>
              <a:rPr lang="it-IT" sz="2200" dirty="0"/>
            </a:br>
            <a:endParaRPr sz="2200" dirty="0"/>
          </a:p>
        </p:txBody>
      </p:sp>
      <p:sp>
        <p:nvSpPr>
          <p:cNvPr id="766" name="Google Shape;766;p51"/>
          <p:cNvSpPr txBox="1">
            <a:spLocks noGrp="1"/>
          </p:cNvSpPr>
          <p:nvPr>
            <p:ph type="ctrTitle" idx="4294967295"/>
          </p:nvPr>
        </p:nvSpPr>
        <p:spPr>
          <a:xfrm flipH="1">
            <a:off x="7552137" y="13148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200" dirty="0"/>
              <a:t>ANALISI DEI RISULTATI OTTENUTI </a:t>
            </a:r>
            <a:br>
              <a:rPr lang="it-IT" sz="2200" dirty="0"/>
            </a:br>
            <a:endParaRPr lang="it-IT" sz="2200" dirty="0"/>
          </a:p>
        </p:txBody>
      </p:sp>
      <p:sp>
        <p:nvSpPr>
          <p:cNvPr id="768" name="Google Shape;768;p51"/>
          <p:cNvSpPr txBox="1">
            <a:spLocks noGrp="1"/>
          </p:cNvSpPr>
          <p:nvPr>
            <p:ph type="ctrTitle" idx="4294967295"/>
          </p:nvPr>
        </p:nvSpPr>
        <p:spPr>
          <a:xfrm flipH="1">
            <a:off x="5943893" y="35531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sz="2200" dirty="0"/>
              <a:t>TUNING DEL MODELLO</a:t>
            </a:r>
            <a:br>
              <a:rPr lang="it-IT" sz="2200" dirty="0"/>
            </a:br>
            <a:br>
              <a:rPr lang="it-IT" sz="2200" dirty="0"/>
            </a:br>
            <a:endParaRPr sz="2200" dirty="0"/>
          </a:p>
        </p:txBody>
      </p:sp>
      <p:sp>
        <p:nvSpPr>
          <p:cNvPr id="770" name="Google Shape;77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254659" y="1603783"/>
            <a:ext cx="172379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PRE-PROCESSING DEI DATI</a:t>
            </a:r>
            <a:endParaRPr sz="2200" dirty="0"/>
          </a:p>
        </p:txBody>
      </p:sp>
      <p:grpSp>
        <p:nvGrpSpPr>
          <p:cNvPr id="771" name="Google Shape;771;p51"/>
          <p:cNvGrpSpPr/>
          <p:nvPr/>
        </p:nvGrpSpPr>
        <p:grpSpPr>
          <a:xfrm>
            <a:off x="342854" y="2480448"/>
            <a:ext cx="2171408" cy="741991"/>
            <a:chOff x="1166400" y="2429325"/>
            <a:chExt cx="2171408" cy="741991"/>
          </a:xfrm>
        </p:grpSpPr>
        <p:sp>
          <p:nvSpPr>
            <p:cNvPr id="772" name="Google Shape;772;p51"/>
            <p:cNvSpPr/>
            <p:nvPr/>
          </p:nvSpPr>
          <p:spPr>
            <a:xfrm>
              <a:off x="1166400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1183285" y="2583183"/>
              <a:ext cx="424800" cy="42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51"/>
          <p:cNvSpPr/>
          <p:nvPr/>
        </p:nvSpPr>
        <p:spPr>
          <a:xfrm>
            <a:off x="6556269" y="2634306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51"/>
          <p:cNvGrpSpPr/>
          <p:nvPr/>
        </p:nvGrpSpPr>
        <p:grpSpPr>
          <a:xfrm>
            <a:off x="1882170" y="2480448"/>
            <a:ext cx="2171408" cy="741991"/>
            <a:chOff x="2705717" y="2429325"/>
            <a:chExt cx="2171408" cy="741991"/>
          </a:xfrm>
        </p:grpSpPr>
        <p:sp>
          <p:nvSpPr>
            <p:cNvPr id="776" name="Google Shape;776;p51"/>
            <p:cNvSpPr/>
            <p:nvPr/>
          </p:nvSpPr>
          <p:spPr>
            <a:xfrm>
              <a:off x="2705717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2727706" y="2575856"/>
              <a:ext cx="424800" cy="42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51"/>
          <p:cNvGrpSpPr/>
          <p:nvPr/>
        </p:nvGrpSpPr>
        <p:grpSpPr>
          <a:xfrm>
            <a:off x="3432324" y="2480448"/>
            <a:ext cx="2171408" cy="741991"/>
            <a:chOff x="4255870" y="2429325"/>
            <a:chExt cx="2171408" cy="741991"/>
          </a:xfrm>
        </p:grpSpPr>
        <p:sp>
          <p:nvSpPr>
            <p:cNvPr id="779" name="Google Shape;779;p51"/>
            <p:cNvSpPr/>
            <p:nvPr/>
          </p:nvSpPr>
          <p:spPr>
            <a:xfrm>
              <a:off x="4255870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4273846" y="2583183"/>
              <a:ext cx="424800" cy="42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51"/>
          <p:cNvGrpSpPr/>
          <p:nvPr/>
        </p:nvGrpSpPr>
        <p:grpSpPr>
          <a:xfrm>
            <a:off x="4982478" y="2480448"/>
            <a:ext cx="2171408" cy="741991"/>
            <a:chOff x="5806024" y="2429325"/>
            <a:chExt cx="2171408" cy="741991"/>
          </a:xfrm>
        </p:grpSpPr>
        <p:sp>
          <p:nvSpPr>
            <p:cNvPr id="782" name="Google Shape;782;p51"/>
            <p:cNvSpPr/>
            <p:nvPr/>
          </p:nvSpPr>
          <p:spPr>
            <a:xfrm>
              <a:off x="5806024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5815127" y="2583183"/>
              <a:ext cx="424800" cy="42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51"/>
          <p:cNvSpPr txBox="1">
            <a:spLocks noGrp="1"/>
          </p:cNvSpPr>
          <p:nvPr>
            <p:ph type="ctrTitle" idx="4294967295"/>
          </p:nvPr>
        </p:nvSpPr>
        <p:spPr>
          <a:xfrm flipH="1">
            <a:off x="1825726" y="2522648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02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5" name="Google Shape;785;p51"/>
          <p:cNvSpPr txBox="1">
            <a:spLocks noGrp="1"/>
          </p:cNvSpPr>
          <p:nvPr>
            <p:ph type="ctrTitle" idx="4294967295"/>
          </p:nvPr>
        </p:nvSpPr>
        <p:spPr>
          <a:xfrm flipH="1">
            <a:off x="281305" y="2537625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01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6" name="Google Shape;786;p51"/>
          <p:cNvSpPr txBox="1">
            <a:spLocks noGrp="1"/>
          </p:cNvSpPr>
          <p:nvPr>
            <p:ph type="ctrTitle" idx="4294967295"/>
          </p:nvPr>
        </p:nvSpPr>
        <p:spPr>
          <a:xfrm flipH="1">
            <a:off x="3371866" y="2537625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7" name="Google Shape;787;p51"/>
          <p:cNvSpPr txBox="1">
            <a:spLocks noGrp="1"/>
          </p:cNvSpPr>
          <p:nvPr>
            <p:ph type="ctrTitle" idx="4294967295"/>
          </p:nvPr>
        </p:nvSpPr>
        <p:spPr>
          <a:xfrm flipH="1">
            <a:off x="4924840" y="2537625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04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9" name="Google Shape;776;p51">
            <a:extLst>
              <a:ext uri="{FF2B5EF4-FFF2-40B4-BE49-F238E27FC236}">
                <a16:creationId xmlns:a16="http://schemas.microsoft.com/office/drawing/2014/main" id="{4AF3D5D2-54FE-B18F-72C5-B1E858806B84}"/>
              </a:ext>
            </a:extLst>
          </p:cNvPr>
          <p:cNvSpPr/>
          <p:nvPr/>
        </p:nvSpPr>
        <p:spPr>
          <a:xfrm>
            <a:off x="6556269" y="2475710"/>
            <a:ext cx="2171408" cy="741991"/>
          </a:xfrm>
          <a:custGeom>
            <a:avLst/>
            <a:gdLst/>
            <a:ahLst/>
            <a:cxnLst/>
            <a:rect l="l" t="t" r="r" b="b"/>
            <a:pathLst>
              <a:path w="166264" h="56814" extrusionOk="0">
                <a:moveTo>
                  <a:pt x="17515" y="19447"/>
                </a:moveTo>
                <a:cubicBezTo>
                  <a:pt x="19753" y="19447"/>
                  <a:pt x="21955" y="20321"/>
                  <a:pt x="23601" y="21966"/>
                </a:cubicBezTo>
                <a:cubicBezTo>
                  <a:pt x="26045" y="24411"/>
                  <a:pt x="26780" y="28114"/>
                  <a:pt x="25452" y="31322"/>
                </a:cubicBezTo>
                <a:cubicBezTo>
                  <a:pt x="24123" y="34530"/>
                  <a:pt x="21000" y="36621"/>
                  <a:pt x="17524" y="36621"/>
                </a:cubicBezTo>
                <a:cubicBezTo>
                  <a:pt x="12775" y="36621"/>
                  <a:pt x="8932" y="32777"/>
                  <a:pt x="8932" y="28029"/>
                </a:cubicBezTo>
                <a:cubicBezTo>
                  <a:pt x="8932" y="24566"/>
                  <a:pt x="11023" y="21429"/>
                  <a:pt x="14231" y="20101"/>
                </a:cubicBezTo>
                <a:cubicBezTo>
                  <a:pt x="15293" y="19661"/>
                  <a:pt x="16408" y="19447"/>
                  <a:pt x="17515" y="19447"/>
                </a:cubicBezTo>
                <a:close/>
                <a:moveTo>
                  <a:pt x="136207" y="6059"/>
                </a:moveTo>
                <a:cubicBezTo>
                  <a:pt x="139038" y="6059"/>
                  <a:pt x="141893" y="6607"/>
                  <a:pt x="144613" y="7735"/>
                </a:cubicBezTo>
                <a:cubicBezTo>
                  <a:pt x="152824" y="11141"/>
                  <a:pt x="158180" y="19154"/>
                  <a:pt x="158180" y="28029"/>
                </a:cubicBezTo>
                <a:cubicBezTo>
                  <a:pt x="158180" y="40168"/>
                  <a:pt x="148344" y="50004"/>
                  <a:pt x="136219" y="50004"/>
                </a:cubicBezTo>
                <a:cubicBezTo>
                  <a:pt x="127330" y="50004"/>
                  <a:pt x="119317" y="44648"/>
                  <a:pt x="115911" y="36437"/>
                </a:cubicBezTo>
                <a:cubicBezTo>
                  <a:pt x="112505" y="28227"/>
                  <a:pt x="114385" y="18786"/>
                  <a:pt x="120674" y="12498"/>
                </a:cubicBezTo>
                <a:cubicBezTo>
                  <a:pt x="124879" y="8292"/>
                  <a:pt x="130494" y="6059"/>
                  <a:pt x="136207" y="6059"/>
                </a:cubicBezTo>
                <a:close/>
                <a:moveTo>
                  <a:pt x="137850" y="1"/>
                </a:moveTo>
                <a:cubicBezTo>
                  <a:pt x="135144" y="1"/>
                  <a:pt x="132420" y="388"/>
                  <a:pt x="129761" y="1178"/>
                </a:cubicBezTo>
                <a:cubicBezTo>
                  <a:pt x="128559" y="1390"/>
                  <a:pt x="127372" y="1673"/>
                  <a:pt x="126199" y="2068"/>
                </a:cubicBezTo>
                <a:cubicBezTo>
                  <a:pt x="120900" y="3778"/>
                  <a:pt x="116081" y="7170"/>
                  <a:pt x="110838" y="10745"/>
                </a:cubicBezTo>
                <a:cubicBezTo>
                  <a:pt x="102147" y="16681"/>
                  <a:pt x="92226" y="23083"/>
                  <a:pt x="76794" y="23083"/>
                </a:cubicBezTo>
                <a:cubicBezTo>
                  <a:pt x="70222" y="23083"/>
                  <a:pt x="54479" y="21613"/>
                  <a:pt x="40870" y="20200"/>
                </a:cubicBezTo>
                <a:cubicBezTo>
                  <a:pt x="37987" y="19903"/>
                  <a:pt x="35189" y="19592"/>
                  <a:pt x="32603" y="19309"/>
                </a:cubicBezTo>
                <a:cubicBezTo>
                  <a:pt x="29424" y="13843"/>
                  <a:pt x="23629" y="10632"/>
                  <a:pt x="17535" y="10632"/>
                </a:cubicBezTo>
                <a:cubicBezTo>
                  <a:pt x="15988" y="10632"/>
                  <a:pt x="14422" y="10839"/>
                  <a:pt x="12874" y="11268"/>
                </a:cubicBezTo>
                <a:cubicBezTo>
                  <a:pt x="5243" y="13388"/>
                  <a:pt x="0" y="20398"/>
                  <a:pt x="127" y="28326"/>
                </a:cubicBezTo>
                <a:cubicBezTo>
                  <a:pt x="254" y="36254"/>
                  <a:pt x="5709" y="43094"/>
                  <a:pt x="13411" y="44959"/>
                </a:cubicBezTo>
                <a:cubicBezTo>
                  <a:pt x="14787" y="45295"/>
                  <a:pt x="16173" y="45457"/>
                  <a:pt x="17542" y="45457"/>
                </a:cubicBezTo>
                <a:cubicBezTo>
                  <a:pt x="23836" y="45457"/>
                  <a:pt x="29784" y="42030"/>
                  <a:pt x="32871" y="36296"/>
                </a:cubicBezTo>
                <a:cubicBezTo>
                  <a:pt x="35161" y="36056"/>
                  <a:pt x="37605" y="35787"/>
                  <a:pt x="40135" y="35533"/>
                </a:cubicBezTo>
                <a:cubicBezTo>
                  <a:pt x="53914" y="34120"/>
                  <a:pt x="70109" y="32593"/>
                  <a:pt x="76794" y="32593"/>
                </a:cubicBezTo>
                <a:cubicBezTo>
                  <a:pt x="98571" y="32593"/>
                  <a:pt x="109354" y="45312"/>
                  <a:pt x="121253" y="51460"/>
                </a:cubicBezTo>
                <a:cubicBezTo>
                  <a:pt x="126165" y="54997"/>
                  <a:pt x="131988" y="56814"/>
                  <a:pt x="137859" y="56814"/>
                </a:cubicBezTo>
                <a:cubicBezTo>
                  <a:pt x="141582" y="56814"/>
                  <a:pt x="145324" y="56083"/>
                  <a:pt x="148867" y="54597"/>
                </a:cubicBezTo>
                <a:cubicBezTo>
                  <a:pt x="157982" y="50767"/>
                  <a:pt x="164455" y="42472"/>
                  <a:pt x="165953" y="32692"/>
                </a:cubicBezTo>
                <a:cubicBezTo>
                  <a:pt x="166165" y="31279"/>
                  <a:pt x="166264" y="29852"/>
                  <a:pt x="166264" y="28424"/>
                </a:cubicBezTo>
                <a:cubicBezTo>
                  <a:pt x="166264" y="19846"/>
                  <a:pt x="162406" y="11749"/>
                  <a:pt x="155749" y="6350"/>
                </a:cubicBezTo>
                <a:cubicBezTo>
                  <a:pt x="150625" y="2191"/>
                  <a:pt x="144289" y="1"/>
                  <a:pt x="137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ctrTitle" idx="4294967295"/>
          </p:nvPr>
        </p:nvSpPr>
        <p:spPr>
          <a:xfrm flipH="1">
            <a:off x="6501472" y="2573644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</a:rPr>
              <a:t>05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12" name="Google Shape;774;p51">
            <a:extLst>
              <a:ext uri="{FF2B5EF4-FFF2-40B4-BE49-F238E27FC236}">
                <a16:creationId xmlns:a16="http://schemas.microsoft.com/office/drawing/2014/main" id="{AD2707EC-C4EA-7815-D09D-FA619ED3322F}"/>
              </a:ext>
            </a:extLst>
          </p:cNvPr>
          <p:cNvSpPr/>
          <p:nvPr/>
        </p:nvSpPr>
        <p:spPr>
          <a:xfrm>
            <a:off x="8112584" y="2619329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88;p51">
            <a:extLst>
              <a:ext uri="{FF2B5EF4-FFF2-40B4-BE49-F238E27FC236}">
                <a16:creationId xmlns:a16="http://schemas.microsoft.com/office/drawing/2014/main" id="{BD4C048E-7EB2-DA07-8FF0-B7C83CB4AC2F}"/>
              </a:ext>
            </a:extLst>
          </p:cNvPr>
          <p:cNvSpPr txBox="1">
            <a:spLocks/>
          </p:cNvSpPr>
          <p:nvPr/>
        </p:nvSpPr>
        <p:spPr>
          <a:xfrm flipH="1">
            <a:off x="8051626" y="2557805"/>
            <a:ext cx="552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en" sz="2200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14" name="Google Shape;764;p51">
            <a:extLst>
              <a:ext uri="{FF2B5EF4-FFF2-40B4-BE49-F238E27FC236}">
                <a16:creationId xmlns:a16="http://schemas.microsoft.com/office/drawing/2014/main" id="{C53363AE-A89E-1E6F-1857-F2CDF64E14AD}"/>
              </a:ext>
            </a:extLst>
          </p:cNvPr>
          <p:cNvSpPr txBox="1">
            <a:spLocks/>
          </p:cNvSpPr>
          <p:nvPr/>
        </p:nvSpPr>
        <p:spPr>
          <a:xfrm flipH="1">
            <a:off x="4414578" y="1603783"/>
            <a:ext cx="1560600" cy="90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2200" dirty="0"/>
              <a:t>FASE DI TRAINING</a:t>
            </a:r>
            <a:br>
              <a:rPr lang="it-IT" sz="2200" dirty="0"/>
            </a:b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97142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DATASET</a:t>
            </a: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grpSp>
        <p:nvGrpSpPr>
          <p:cNvPr id="330" name="Google Shape;330;p42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31" name="Google Shape;331;p42"/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29;p42">
            <a:extLst>
              <a:ext uri="{FF2B5EF4-FFF2-40B4-BE49-F238E27FC236}">
                <a16:creationId xmlns:a16="http://schemas.microsoft.com/office/drawing/2014/main" id="{1C89FAB3-00E1-233C-E8FC-0C025BB90948}"/>
              </a:ext>
            </a:extLst>
          </p:cNvPr>
          <p:cNvSpPr txBox="1">
            <a:spLocks/>
          </p:cNvSpPr>
          <p:nvPr/>
        </p:nvSpPr>
        <p:spPr>
          <a:xfrm flipH="1">
            <a:off x="5676033" y="2159314"/>
            <a:ext cx="2898624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2400" b="1" dirty="0">
                <a:solidFill>
                  <a:schemeClr val="accent1"/>
                </a:solidFill>
              </a:rPr>
              <a:t>Prima scelta:</a:t>
            </a:r>
            <a:endParaRPr lang="it-IT" sz="2400" dirty="0"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CD1DFF99-580F-1C85-F27B-F0EC382DFDDC}"/>
              </a:ext>
            </a:extLst>
          </p:cNvPr>
          <p:cNvSpPr txBox="1">
            <a:spLocks/>
          </p:cNvSpPr>
          <p:nvPr/>
        </p:nvSpPr>
        <p:spPr>
          <a:xfrm flipH="1">
            <a:off x="4302153" y="3058239"/>
            <a:ext cx="1526758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800" b="1" dirty="0">
                <a:solidFill>
                  <a:schemeClr val="accent1"/>
                </a:solidFill>
              </a:rPr>
              <a:t>DEPENDENT</a:t>
            </a:r>
            <a:endParaRPr lang="it-IT" sz="1800" b="1" dirty="0"/>
          </a:p>
        </p:txBody>
      </p:sp>
      <p:sp>
        <p:nvSpPr>
          <p:cNvPr id="4" name="Google Shape;329;p42">
            <a:extLst>
              <a:ext uri="{FF2B5EF4-FFF2-40B4-BE49-F238E27FC236}">
                <a16:creationId xmlns:a16="http://schemas.microsoft.com/office/drawing/2014/main" id="{7076FCAD-747A-941E-4A8F-19201DC002A9}"/>
              </a:ext>
            </a:extLst>
          </p:cNvPr>
          <p:cNvSpPr txBox="1">
            <a:spLocks/>
          </p:cNvSpPr>
          <p:nvPr/>
        </p:nvSpPr>
        <p:spPr>
          <a:xfrm flipH="1">
            <a:off x="7010333" y="3053433"/>
            <a:ext cx="1742480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800" b="1" dirty="0">
                <a:solidFill>
                  <a:schemeClr val="accent1"/>
                </a:solidFill>
              </a:rPr>
              <a:t>INDEPENDENT</a:t>
            </a:r>
            <a:endParaRPr lang="it-IT" sz="1800" b="1" dirty="0"/>
          </a:p>
        </p:txBody>
      </p:sp>
      <p:sp>
        <p:nvSpPr>
          <p:cNvPr id="5" name="Google Shape;329;p42">
            <a:extLst>
              <a:ext uri="{FF2B5EF4-FFF2-40B4-BE49-F238E27FC236}">
                <a16:creationId xmlns:a16="http://schemas.microsoft.com/office/drawing/2014/main" id="{851C5A71-9C66-67ED-89F5-40FCCA581C9C}"/>
              </a:ext>
            </a:extLst>
          </p:cNvPr>
          <p:cNvSpPr txBox="1">
            <a:spLocks/>
          </p:cNvSpPr>
          <p:nvPr/>
        </p:nvSpPr>
        <p:spPr>
          <a:xfrm flipH="1">
            <a:off x="4297671" y="3469978"/>
            <a:ext cx="1846137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400" b="1" dirty="0">
                <a:solidFill>
                  <a:schemeClr val="accent1"/>
                </a:solidFill>
              </a:rPr>
              <a:t>Stesse</a:t>
            </a:r>
            <a:r>
              <a:rPr lang="it-IT" sz="1400" dirty="0">
                <a:solidFill>
                  <a:schemeClr val="accent1"/>
                </a:solidFill>
              </a:rPr>
              <a:t> persone tra test e training set</a:t>
            </a:r>
            <a:endParaRPr lang="it-IT" sz="1400" dirty="0"/>
          </a:p>
        </p:txBody>
      </p: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A3F8512F-EF19-1E33-407B-75ADC97A2BDB}"/>
              </a:ext>
            </a:extLst>
          </p:cNvPr>
          <p:cNvSpPr txBox="1">
            <a:spLocks/>
          </p:cNvSpPr>
          <p:nvPr/>
        </p:nvSpPr>
        <p:spPr>
          <a:xfrm flipH="1">
            <a:off x="7004759" y="3509384"/>
            <a:ext cx="2010645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Persone </a:t>
            </a:r>
            <a:r>
              <a:rPr lang="it-IT" sz="1400" b="1" dirty="0">
                <a:solidFill>
                  <a:schemeClr val="accent1"/>
                </a:solidFill>
              </a:rPr>
              <a:t>diverse</a:t>
            </a:r>
            <a:r>
              <a:rPr lang="it-IT" sz="1400" dirty="0">
                <a:solidFill>
                  <a:schemeClr val="accent1"/>
                </a:solidFill>
              </a:rPr>
              <a:t> tra test e training set</a:t>
            </a:r>
            <a:endParaRPr lang="it-IT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>
            <a:off x="3156074" y="1313226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DATASET</a:t>
            </a: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grpSp>
        <p:nvGrpSpPr>
          <p:cNvPr id="330" name="Google Shape;330;p42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31" name="Google Shape;331;p42"/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A3F8512F-EF19-1E33-407B-75ADC97A2BDB}"/>
              </a:ext>
            </a:extLst>
          </p:cNvPr>
          <p:cNvSpPr txBox="1">
            <a:spLocks/>
          </p:cNvSpPr>
          <p:nvPr/>
        </p:nvSpPr>
        <p:spPr>
          <a:xfrm flipH="1">
            <a:off x="4769272" y="3658239"/>
            <a:ext cx="3466828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Utilizzare quello </a:t>
            </a:r>
            <a:r>
              <a:rPr lang="it-IT" sz="1400" dirty="0" err="1">
                <a:solidFill>
                  <a:schemeClr val="accent1"/>
                </a:solidFill>
              </a:rPr>
              <a:t>dependent</a:t>
            </a:r>
            <a:r>
              <a:rPr lang="it-IT" sz="1400" dirty="0">
                <a:solidFill>
                  <a:schemeClr val="accent1"/>
                </a:solidFill>
              </a:rPr>
              <a:t> avrebbe portato la rete ad associare la lingua parlata ad una persona, </a:t>
            </a:r>
            <a:r>
              <a:rPr lang="it-IT" sz="1400" b="1" dirty="0">
                <a:solidFill>
                  <a:schemeClr val="accent1"/>
                </a:solidFill>
              </a:rPr>
              <a:t>non generalizzando!!</a:t>
            </a:r>
            <a:endParaRPr lang="it-IT" sz="1400" b="1" dirty="0"/>
          </a:p>
        </p:txBody>
      </p:sp>
      <p:sp>
        <p:nvSpPr>
          <p:cNvPr id="7" name="Google Shape;329;p42">
            <a:extLst>
              <a:ext uri="{FF2B5EF4-FFF2-40B4-BE49-F238E27FC236}">
                <a16:creationId xmlns:a16="http://schemas.microsoft.com/office/drawing/2014/main" id="{70E77CBA-B9BE-6906-7FFA-054548986824}"/>
              </a:ext>
            </a:extLst>
          </p:cNvPr>
          <p:cNvSpPr txBox="1">
            <a:spLocks/>
          </p:cNvSpPr>
          <p:nvPr/>
        </p:nvSpPr>
        <p:spPr>
          <a:xfrm flipH="1">
            <a:off x="4800113" y="2085685"/>
            <a:ext cx="3403122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Scelta effettuata: </a:t>
            </a:r>
          </a:p>
          <a:p>
            <a:pPr marL="0" indent="0">
              <a:buFont typeface="Raleway"/>
              <a:buNone/>
            </a:pPr>
            <a:r>
              <a:rPr lang="it-IT" sz="2400" b="1" dirty="0">
                <a:solidFill>
                  <a:schemeClr val="accent1"/>
                </a:solidFill>
              </a:rPr>
              <a:t>Independent</a:t>
            </a:r>
            <a:endParaRPr lang="it-IT" sz="2400" b="1" dirty="0"/>
          </a:p>
        </p:txBody>
      </p:sp>
      <p:sp>
        <p:nvSpPr>
          <p:cNvPr id="8" name="Google Shape;329;p42">
            <a:extLst>
              <a:ext uri="{FF2B5EF4-FFF2-40B4-BE49-F238E27FC236}">
                <a16:creationId xmlns:a16="http://schemas.microsoft.com/office/drawing/2014/main" id="{B4EFE0E6-E3CC-C2D2-348D-967A63B61808}"/>
              </a:ext>
            </a:extLst>
          </p:cNvPr>
          <p:cNvSpPr txBox="1">
            <a:spLocks/>
          </p:cNvSpPr>
          <p:nvPr/>
        </p:nvSpPr>
        <p:spPr>
          <a:xfrm flipH="1">
            <a:off x="5900720" y="3121922"/>
            <a:ext cx="1201908" cy="5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2400" b="1" dirty="0">
                <a:solidFill>
                  <a:schemeClr val="accent1"/>
                </a:solidFill>
              </a:rPr>
              <a:t>IDEA💡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44695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>
            <a:off x="-653488" y="1446789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DATASET</a:t>
            </a: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grpSp>
        <p:nvGrpSpPr>
          <p:cNvPr id="2" name="Google Shape;330;p42">
            <a:extLst>
              <a:ext uri="{FF2B5EF4-FFF2-40B4-BE49-F238E27FC236}">
                <a16:creationId xmlns:a16="http://schemas.microsoft.com/office/drawing/2014/main" id="{01AEB1C0-C1A0-A99B-0647-FB6D93854D21}"/>
              </a:ext>
            </a:extLst>
          </p:cNvPr>
          <p:cNvGrpSpPr/>
          <p:nvPr/>
        </p:nvGrpSpPr>
        <p:grpSpPr>
          <a:xfrm>
            <a:off x="6092392" y="1694381"/>
            <a:ext cx="2427289" cy="2921150"/>
            <a:chOff x="-1056625" y="2573725"/>
            <a:chExt cx="917100" cy="1187025"/>
          </a:xfrm>
        </p:grpSpPr>
        <p:sp>
          <p:nvSpPr>
            <p:cNvPr id="3" name="Google Shape;331;p42">
              <a:extLst>
                <a:ext uri="{FF2B5EF4-FFF2-40B4-BE49-F238E27FC236}">
                  <a16:creationId xmlns:a16="http://schemas.microsoft.com/office/drawing/2014/main" id="{E9EFCF7B-6704-0CCA-4E53-421E75989B85}"/>
                </a:ext>
              </a:extLst>
            </p:cNvPr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2;p42">
              <a:extLst>
                <a:ext uri="{FF2B5EF4-FFF2-40B4-BE49-F238E27FC236}">
                  <a16:creationId xmlns:a16="http://schemas.microsoft.com/office/drawing/2014/main" id="{EEA1F95C-E752-3C4A-05DF-D34A63483EC9}"/>
                </a:ext>
              </a:extLst>
            </p:cNvPr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3;p42">
              <a:extLst>
                <a:ext uri="{FF2B5EF4-FFF2-40B4-BE49-F238E27FC236}">
                  <a16:creationId xmlns:a16="http://schemas.microsoft.com/office/drawing/2014/main" id="{39C741BE-111D-B3CD-1520-D305AE7B0A73}"/>
                </a:ext>
              </a:extLst>
            </p:cNvPr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4;p42">
              <a:extLst>
                <a:ext uri="{FF2B5EF4-FFF2-40B4-BE49-F238E27FC236}">
                  <a16:creationId xmlns:a16="http://schemas.microsoft.com/office/drawing/2014/main" id="{D206B140-B198-5FE6-9173-0DFE99CCD077}"/>
                </a:ext>
              </a:extLst>
            </p:cNvPr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5;p42">
              <a:extLst>
                <a:ext uri="{FF2B5EF4-FFF2-40B4-BE49-F238E27FC236}">
                  <a16:creationId xmlns:a16="http://schemas.microsoft.com/office/drawing/2014/main" id="{AE7FC5C3-6FDF-EF19-A502-D219F1BFED12}"/>
                </a:ext>
              </a:extLst>
            </p:cNvPr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6;p42">
              <a:extLst>
                <a:ext uri="{FF2B5EF4-FFF2-40B4-BE49-F238E27FC236}">
                  <a16:creationId xmlns:a16="http://schemas.microsoft.com/office/drawing/2014/main" id="{97C25725-E618-69AF-EF41-6C898DD3CBC2}"/>
                </a:ext>
              </a:extLst>
            </p:cNvPr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7;p42">
              <a:extLst>
                <a:ext uri="{FF2B5EF4-FFF2-40B4-BE49-F238E27FC236}">
                  <a16:creationId xmlns:a16="http://schemas.microsoft.com/office/drawing/2014/main" id="{A2246191-6390-3B03-4260-1D6298784AF0}"/>
                </a:ext>
              </a:extLst>
            </p:cNvPr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8;p42">
              <a:extLst>
                <a:ext uri="{FF2B5EF4-FFF2-40B4-BE49-F238E27FC236}">
                  <a16:creationId xmlns:a16="http://schemas.microsoft.com/office/drawing/2014/main" id="{3CA8D264-0879-FFC2-2F19-28E1ABDFD510}"/>
                </a:ext>
              </a:extLst>
            </p:cNvPr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9;p42">
              <a:extLst>
                <a:ext uri="{FF2B5EF4-FFF2-40B4-BE49-F238E27FC236}">
                  <a16:creationId xmlns:a16="http://schemas.microsoft.com/office/drawing/2014/main" id="{D6CFBA1E-9D14-52D4-2FDE-CC396119C298}"/>
                </a:ext>
              </a:extLst>
            </p:cNvPr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0;p42">
              <a:extLst>
                <a:ext uri="{FF2B5EF4-FFF2-40B4-BE49-F238E27FC236}">
                  <a16:creationId xmlns:a16="http://schemas.microsoft.com/office/drawing/2014/main" id="{D98ECFAB-8E50-036B-8850-816B05D4494C}"/>
                </a:ext>
              </a:extLst>
            </p:cNvPr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1;p42">
              <a:extLst>
                <a:ext uri="{FF2B5EF4-FFF2-40B4-BE49-F238E27FC236}">
                  <a16:creationId xmlns:a16="http://schemas.microsoft.com/office/drawing/2014/main" id="{B2B80BEB-7964-6F90-2C25-96C3F758B03A}"/>
                </a:ext>
              </a:extLst>
            </p:cNvPr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;p42">
              <a:extLst>
                <a:ext uri="{FF2B5EF4-FFF2-40B4-BE49-F238E27FC236}">
                  <a16:creationId xmlns:a16="http://schemas.microsoft.com/office/drawing/2014/main" id="{5DAB8CCA-B548-F56A-3B6E-F83756487A5D}"/>
                </a:ext>
              </a:extLst>
            </p:cNvPr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3;p42">
              <a:extLst>
                <a:ext uri="{FF2B5EF4-FFF2-40B4-BE49-F238E27FC236}">
                  <a16:creationId xmlns:a16="http://schemas.microsoft.com/office/drawing/2014/main" id="{CB5880B6-CEEE-8550-C7CD-A9BB37E13D96}"/>
                </a:ext>
              </a:extLst>
            </p:cNvPr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4;p42">
              <a:extLst>
                <a:ext uri="{FF2B5EF4-FFF2-40B4-BE49-F238E27FC236}">
                  <a16:creationId xmlns:a16="http://schemas.microsoft.com/office/drawing/2014/main" id="{FCBB9CB0-94E0-7EA2-1999-F696B4B7555E}"/>
                </a:ext>
              </a:extLst>
            </p:cNvPr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;p42">
              <a:extLst>
                <a:ext uri="{FF2B5EF4-FFF2-40B4-BE49-F238E27FC236}">
                  <a16:creationId xmlns:a16="http://schemas.microsoft.com/office/drawing/2014/main" id="{223BE2A3-BFA1-AE0F-0A20-BDFF6BF76275}"/>
                </a:ext>
              </a:extLst>
            </p:cNvPr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6;p42">
              <a:extLst>
                <a:ext uri="{FF2B5EF4-FFF2-40B4-BE49-F238E27FC236}">
                  <a16:creationId xmlns:a16="http://schemas.microsoft.com/office/drawing/2014/main" id="{4CE320CA-971C-6304-7393-3C43DA6DDF6E}"/>
                </a:ext>
              </a:extLst>
            </p:cNvPr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7;p42">
              <a:extLst>
                <a:ext uri="{FF2B5EF4-FFF2-40B4-BE49-F238E27FC236}">
                  <a16:creationId xmlns:a16="http://schemas.microsoft.com/office/drawing/2014/main" id="{B662D2A9-9383-7113-1D80-B84E9DC1A0AA}"/>
                </a:ext>
              </a:extLst>
            </p:cNvPr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8;p42">
              <a:extLst>
                <a:ext uri="{FF2B5EF4-FFF2-40B4-BE49-F238E27FC236}">
                  <a16:creationId xmlns:a16="http://schemas.microsoft.com/office/drawing/2014/main" id="{EFF7519F-4228-A89D-313C-A70B8E385EB1}"/>
                </a:ext>
              </a:extLst>
            </p:cNvPr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;p42">
              <a:extLst>
                <a:ext uri="{FF2B5EF4-FFF2-40B4-BE49-F238E27FC236}">
                  <a16:creationId xmlns:a16="http://schemas.microsoft.com/office/drawing/2014/main" id="{0495DA12-0DD5-4710-423D-CAF662CC6268}"/>
                </a:ext>
              </a:extLst>
            </p:cNvPr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;p42">
              <a:extLst>
                <a:ext uri="{FF2B5EF4-FFF2-40B4-BE49-F238E27FC236}">
                  <a16:creationId xmlns:a16="http://schemas.microsoft.com/office/drawing/2014/main" id="{63AB0850-93BA-C47F-E782-3DADA56A5F73}"/>
                </a:ext>
              </a:extLst>
            </p:cNvPr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;p42">
              <a:extLst>
                <a:ext uri="{FF2B5EF4-FFF2-40B4-BE49-F238E27FC236}">
                  <a16:creationId xmlns:a16="http://schemas.microsoft.com/office/drawing/2014/main" id="{1D3C0DEF-03D1-490E-F5B2-13D4BCCDC587}"/>
                </a:ext>
              </a:extLst>
            </p:cNvPr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2;p42">
              <a:extLst>
                <a:ext uri="{FF2B5EF4-FFF2-40B4-BE49-F238E27FC236}">
                  <a16:creationId xmlns:a16="http://schemas.microsoft.com/office/drawing/2014/main" id="{82FA309D-BEA7-1777-DEE6-6AFE4F21435C}"/>
                </a:ext>
              </a:extLst>
            </p:cNvPr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329;p42">
            <a:extLst>
              <a:ext uri="{FF2B5EF4-FFF2-40B4-BE49-F238E27FC236}">
                <a16:creationId xmlns:a16="http://schemas.microsoft.com/office/drawing/2014/main" id="{628994D5-5B26-9C0A-CC01-10F4B197783D}"/>
              </a:ext>
            </a:extLst>
          </p:cNvPr>
          <p:cNvSpPr txBox="1">
            <a:spLocks/>
          </p:cNvSpPr>
          <p:nvPr/>
        </p:nvSpPr>
        <p:spPr>
          <a:xfrm flipH="1">
            <a:off x="1570617" y="2245091"/>
            <a:ext cx="2898624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2400" b="1" dirty="0">
                <a:solidFill>
                  <a:schemeClr val="accent1"/>
                </a:solidFill>
              </a:rPr>
              <a:t>Seconda scelta:</a:t>
            </a:r>
            <a:endParaRPr lang="it-IT" sz="2400" dirty="0"/>
          </a:p>
        </p:txBody>
      </p:sp>
      <p:sp>
        <p:nvSpPr>
          <p:cNvPr id="26" name="Google Shape;329;p42">
            <a:extLst>
              <a:ext uri="{FF2B5EF4-FFF2-40B4-BE49-F238E27FC236}">
                <a16:creationId xmlns:a16="http://schemas.microsoft.com/office/drawing/2014/main" id="{B8DB3895-7B63-98B5-BD4F-8144F55BAEBC}"/>
              </a:ext>
            </a:extLst>
          </p:cNvPr>
          <p:cNvSpPr txBox="1">
            <a:spLocks/>
          </p:cNvSpPr>
          <p:nvPr/>
        </p:nvSpPr>
        <p:spPr>
          <a:xfrm flipH="1">
            <a:off x="376579" y="3139175"/>
            <a:ext cx="1385995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800" b="1" dirty="0">
                <a:solidFill>
                  <a:schemeClr val="accent1"/>
                </a:solidFill>
              </a:rPr>
              <a:t>Full </a:t>
            </a:r>
            <a:r>
              <a:rPr lang="it-IT" sz="1800" b="1" dirty="0" err="1">
                <a:solidFill>
                  <a:schemeClr val="accent1"/>
                </a:solidFill>
              </a:rPr>
              <a:t>videos</a:t>
            </a:r>
            <a:endParaRPr lang="it-IT" sz="1800" b="1" dirty="0"/>
          </a:p>
        </p:txBody>
      </p:sp>
      <p:sp>
        <p:nvSpPr>
          <p:cNvPr id="27" name="Google Shape;329;p42">
            <a:extLst>
              <a:ext uri="{FF2B5EF4-FFF2-40B4-BE49-F238E27FC236}">
                <a16:creationId xmlns:a16="http://schemas.microsoft.com/office/drawing/2014/main" id="{BA6665A6-E6E3-4003-C226-6CBFBE18AB86}"/>
              </a:ext>
            </a:extLst>
          </p:cNvPr>
          <p:cNvSpPr txBox="1">
            <a:spLocks/>
          </p:cNvSpPr>
          <p:nvPr/>
        </p:nvSpPr>
        <p:spPr>
          <a:xfrm flipH="1">
            <a:off x="3084758" y="3134369"/>
            <a:ext cx="1564324" cy="41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800" b="1" dirty="0" err="1">
                <a:solidFill>
                  <a:schemeClr val="accent1"/>
                </a:solidFill>
              </a:rPr>
              <a:t>Only</a:t>
            </a:r>
            <a:r>
              <a:rPr lang="it-IT" sz="1800" b="1" dirty="0">
                <a:solidFill>
                  <a:schemeClr val="accent1"/>
                </a:solidFill>
              </a:rPr>
              <a:t> </a:t>
            </a:r>
            <a:r>
              <a:rPr lang="it-IT" sz="1800" b="1" dirty="0" err="1">
                <a:solidFill>
                  <a:schemeClr val="accent1"/>
                </a:solidFill>
              </a:rPr>
              <a:t>lips</a:t>
            </a:r>
            <a:endParaRPr lang="it-IT" sz="1800" b="1" dirty="0"/>
          </a:p>
        </p:txBody>
      </p:sp>
      <p:sp>
        <p:nvSpPr>
          <p:cNvPr id="28" name="Google Shape;329;p42">
            <a:extLst>
              <a:ext uri="{FF2B5EF4-FFF2-40B4-BE49-F238E27FC236}">
                <a16:creationId xmlns:a16="http://schemas.microsoft.com/office/drawing/2014/main" id="{499E95A9-003A-AA86-1EE8-16CFB4EF7F34}"/>
              </a:ext>
            </a:extLst>
          </p:cNvPr>
          <p:cNvSpPr txBox="1">
            <a:spLocks/>
          </p:cNvSpPr>
          <p:nvPr/>
        </p:nvSpPr>
        <p:spPr>
          <a:xfrm flipH="1">
            <a:off x="372096" y="3550914"/>
            <a:ext cx="1846137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Video che mostrano </a:t>
            </a:r>
            <a:r>
              <a:rPr lang="it-IT" sz="1400" b="1" dirty="0">
                <a:solidFill>
                  <a:schemeClr val="accent1"/>
                </a:solidFill>
              </a:rPr>
              <a:t>tutto il viso </a:t>
            </a:r>
            <a:r>
              <a:rPr lang="it-IT" sz="1400" dirty="0">
                <a:solidFill>
                  <a:schemeClr val="accent1"/>
                </a:solidFill>
              </a:rPr>
              <a:t>della persona</a:t>
            </a:r>
            <a:endParaRPr lang="it-IT" sz="1400" dirty="0"/>
          </a:p>
        </p:txBody>
      </p:sp>
      <p:sp>
        <p:nvSpPr>
          <p:cNvPr id="29" name="Google Shape;329;p42">
            <a:extLst>
              <a:ext uri="{FF2B5EF4-FFF2-40B4-BE49-F238E27FC236}">
                <a16:creationId xmlns:a16="http://schemas.microsoft.com/office/drawing/2014/main" id="{D736653B-69E0-104B-98CA-B1F9E22D4F04}"/>
              </a:ext>
            </a:extLst>
          </p:cNvPr>
          <p:cNvSpPr txBox="1">
            <a:spLocks/>
          </p:cNvSpPr>
          <p:nvPr/>
        </p:nvSpPr>
        <p:spPr>
          <a:xfrm flipH="1">
            <a:off x="3079184" y="3590320"/>
            <a:ext cx="2010645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Video </a:t>
            </a:r>
            <a:r>
              <a:rPr lang="it-IT" sz="1400" b="1" dirty="0">
                <a:solidFill>
                  <a:schemeClr val="accent1"/>
                </a:solidFill>
              </a:rPr>
              <a:t>ritagliati</a:t>
            </a:r>
            <a:r>
              <a:rPr lang="it-IT" sz="1400" dirty="0">
                <a:solidFill>
                  <a:schemeClr val="accent1"/>
                </a:solidFill>
              </a:rPr>
              <a:t> che mostrano </a:t>
            </a:r>
            <a:r>
              <a:rPr lang="it-IT" sz="1400" b="1" dirty="0">
                <a:solidFill>
                  <a:schemeClr val="accent1"/>
                </a:solidFill>
              </a:rPr>
              <a:t>solo la parte delle labbra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51989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>
            <a:off x="-950942" y="1446788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DEL DATASET</a:t>
            </a: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grpSp>
        <p:nvGrpSpPr>
          <p:cNvPr id="2" name="Google Shape;330;p42">
            <a:extLst>
              <a:ext uri="{FF2B5EF4-FFF2-40B4-BE49-F238E27FC236}">
                <a16:creationId xmlns:a16="http://schemas.microsoft.com/office/drawing/2014/main" id="{01AEB1C0-C1A0-A99B-0647-FB6D93854D21}"/>
              </a:ext>
            </a:extLst>
          </p:cNvPr>
          <p:cNvGrpSpPr/>
          <p:nvPr/>
        </p:nvGrpSpPr>
        <p:grpSpPr>
          <a:xfrm>
            <a:off x="5988880" y="1694381"/>
            <a:ext cx="2427289" cy="2921150"/>
            <a:chOff x="-1056625" y="2573725"/>
            <a:chExt cx="917100" cy="1187025"/>
          </a:xfrm>
        </p:grpSpPr>
        <p:sp>
          <p:nvSpPr>
            <p:cNvPr id="3" name="Google Shape;331;p42">
              <a:extLst>
                <a:ext uri="{FF2B5EF4-FFF2-40B4-BE49-F238E27FC236}">
                  <a16:creationId xmlns:a16="http://schemas.microsoft.com/office/drawing/2014/main" id="{E9EFCF7B-6704-0CCA-4E53-421E75989B85}"/>
                </a:ext>
              </a:extLst>
            </p:cNvPr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32;p42">
              <a:extLst>
                <a:ext uri="{FF2B5EF4-FFF2-40B4-BE49-F238E27FC236}">
                  <a16:creationId xmlns:a16="http://schemas.microsoft.com/office/drawing/2014/main" id="{EEA1F95C-E752-3C4A-05DF-D34A63483EC9}"/>
                </a:ext>
              </a:extLst>
            </p:cNvPr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33;p42">
              <a:extLst>
                <a:ext uri="{FF2B5EF4-FFF2-40B4-BE49-F238E27FC236}">
                  <a16:creationId xmlns:a16="http://schemas.microsoft.com/office/drawing/2014/main" id="{39C741BE-111D-B3CD-1520-D305AE7B0A73}"/>
                </a:ext>
              </a:extLst>
            </p:cNvPr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4;p42">
              <a:extLst>
                <a:ext uri="{FF2B5EF4-FFF2-40B4-BE49-F238E27FC236}">
                  <a16:creationId xmlns:a16="http://schemas.microsoft.com/office/drawing/2014/main" id="{D206B140-B198-5FE6-9173-0DFE99CCD077}"/>
                </a:ext>
              </a:extLst>
            </p:cNvPr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5;p42">
              <a:extLst>
                <a:ext uri="{FF2B5EF4-FFF2-40B4-BE49-F238E27FC236}">
                  <a16:creationId xmlns:a16="http://schemas.microsoft.com/office/drawing/2014/main" id="{AE7FC5C3-6FDF-EF19-A502-D219F1BFED12}"/>
                </a:ext>
              </a:extLst>
            </p:cNvPr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6;p42">
              <a:extLst>
                <a:ext uri="{FF2B5EF4-FFF2-40B4-BE49-F238E27FC236}">
                  <a16:creationId xmlns:a16="http://schemas.microsoft.com/office/drawing/2014/main" id="{97C25725-E618-69AF-EF41-6C898DD3CBC2}"/>
                </a:ext>
              </a:extLst>
            </p:cNvPr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7;p42">
              <a:extLst>
                <a:ext uri="{FF2B5EF4-FFF2-40B4-BE49-F238E27FC236}">
                  <a16:creationId xmlns:a16="http://schemas.microsoft.com/office/drawing/2014/main" id="{A2246191-6390-3B03-4260-1D6298784AF0}"/>
                </a:ext>
              </a:extLst>
            </p:cNvPr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8;p42">
              <a:extLst>
                <a:ext uri="{FF2B5EF4-FFF2-40B4-BE49-F238E27FC236}">
                  <a16:creationId xmlns:a16="http://schemas.microsoft.com/office/drawing/2014/main" id="{3CA8D264-0879-FFC2-2F19-28E1ABDFD510}"/>
                </a:ext>
              </a:extLst>
            </p:cNvPr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9;p42">
              <a:extLst>
                <a:ext uri="{FF2B5EF4-FFF2-40B4-BE49-F238E27FC236}">
                  <a16:creationId xmlns:a16="http://schemas.microsoft.com/office/drawing/2014/main" id="{D6CFBA1E-9D14-52D4-2FDE-CC396119C298}"/>
                </a:ext>
              </a:extLst>
            </p:cNvPr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0;p42">
              <a:extLst>
                <a:ext uri="{FF2B5EF4-FFF2-40B4-BE49-F238E27FC236}">
                  <a16:creationId xmlns:a16="http://schemas.microsoft.com/office/drawing/2014/main" id="{D98ECFAB-8E50-036B-8850-816B05D4494C}"/>
                </a:ext>
              </a:extLst>
            </p:cNvPr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1;p42">
              <a:extLst>
                <a:ext uri="{FF2B5EF4-FFF2-40B4-BE49-F238E27FC236}">
                  <a16:creationId xmlns:a16="http://schemas.microsoft.com/office/drawing/2014/main" id="{B2B80BEB-7964-6F90-2C25-96C3F758B03A}"/>
                </a:ext>
              </a:extLst>
            </p:cNvPr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;p42">
              <a:extLst>
                <a:ext uri="{FF2B5EF4-FFF2-40B4-BE49-F238E27FC236}">
                  <a16:creationId xmlns:a16="http://schemas.microsoft.com/office/drawing/2014/main" id="{5DAB8CCA-B548-F56A-3B6E-F83756487A5D}"/>
                </a:ext>
              </a:extLst>
            </p:cNvPr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3;p42">
              <a:extLst>
                <a:ext uri="{FF2B5EF4-FFF2-40B4-BE49-F238E27FC236}">
                  <a16:creationId xmlns:a16="http://schemas.microsoft.com/office/drawing/2014/main" id="{CB5880B6-CEEE-8550-C7CD-A9BB37E13D96}"/>
                </a:ext>
              </a:extLst>
            </p:cNvPr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4;p42">
              <a:extLst>
                <a:ext uri="{FF2B5EF4-FFF2-40B4-BE49-F238E27FC236}">
                  <a16:creationId xmlns:a16="http://schemas.microsoft.com/office/drawing/2014/main" id="{FCBB9CB0-94E0-7EA2-1999-F696B4B7555E}"/>
                </a:ext>
              </a:extLst>
            </p:cNvPr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5;p42">
              <a:extLst>
                <a:ext uri="{FF2B5EF4-FFF2-40B4-BE49-F238E27FC236}">
                  <a16:creationId xmlns:a16="http://schemas.microsoft.com/office/drawing/2014/main" id="{223BE2A3-BFA1-AE0F-0A20-BDFF6BF76275}"/>
                </a:ext>
              </a:extLst>
            </p:cNvPr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6;p42">
              <a:extLst>
                <a:ext uri="{FF2B5EF4-FFF2-40B4-BE49-F238E27FC236}">
                  <a16:creationId xmlns:a16="http://schemas.microsoft.com/office/drawing/2014/main" id="{4CE320CA-971C-6304-7393-3C43DA6DDF6E}"/>
                </a:ext>
              </a:extLst>
            </p:cNvPr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7;p42">
              <a:extLst>
                <a:ext uri="{FF2B5EF4-FFF2-40B4-BE49-F238E27FC236}">
                  <a16:creationId xmlns:a16="http://schemas.microsoft.com/office/drawing/2014/main" id="{B662D2A9-9383-7113-1D80-B84E9DC1A0AA}"/>
                </a:ext>
              </a:extLst>
            </p:cNvPr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8;p42">
              <a:extLst>
                <a:ext uri="{FF2B5EF4-FFF2-40B4-BE49-F238E27FC236}">
                  <a16:creationId xmlns:a16="http://schemas.microsoft.com/office/drawing/2014/main" id="{EFF7519F-4228-A89D-313C-A70B8E385EB1}"/>
                </a:ext>
              </a:extLst>
            </p:cNvPr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;p42">
              <a:extLst>
                <a:ext uri="{FF2B5EF4-FFF2-40B4-BE49-F238E27FC236}">
                  <a16:creationId xmlns:a16="http://schemas.microsoft.com/office/drawing/2014/main" id="{0495DA12-0DD5-4710-423D-CAF662CC6268}"/>
                </a:ext>
              </a:extLst>
            </p:cNvPr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0;p42">
              <a:extLst>
                <a:ext uri="{FF2B5EF4-FFF2-40B4-BE49-F238E27FC236}">
                  <a16:creationId xmlns:a16="http://schemas.microsoft.com/office/drawing/2014/main" id="{63AB0850-93BA-C47F-E782-3DADA56A5F73}"/>
                </a:ext>
              </a:extLst>
            </p:cNvPr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1;p42">
              <a:extLst>
                <a:ext uri="{FF2B5EF4-FFF2-40B4-BE49-F238E27FC236}">
                  <a16:creationId xmlns:a16="http://schemas.microsoft.com/office/drawing/2014/main" id="{1D3C0DEF-03D1-490E-F5B2-13D4BCCDC587}"/>
                </a:ext>
              </a:extLst>
            </p:cNvPr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2;p42">
              <a:extLst>
                <a:ext uri="{FF2B5EF4-FFF2-40B4-BE49-F238E27FC236}">
                  <a16:creationId xmlns:a16="http://schemas.microsoft.com/office/drawing/2014/main" id="{82FA309D-BEA7-1777-DEE6-6AFE4F21435C}"/>
                </a:ext>
              </a:extLst>
            </p:cNvPr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9;p42">
            <a:extLst>
              <a:ext uri="{FF2B5EF4-FFF2-40B4-BE49-F238E27FC236}">
                <a16:creationId xmlns:a16="http://schemas.microsoft.com/office/drawing/2014/main" id="{A9B0FF1F-AC86-2BFC-C50D-47E55BBA2079}"/>
              </a:ext>
            </a:extLst>
          </p:cNvPr>
          <p:cNvSpPr txBox="1">
            <a:spLocks/>
          </p:cNvSpPr>
          <p:nvPr/>
        </p:nvSpPr>
        <p:spPr>
          <a:xfrm flipH="1">
            <a:off x="614620" y="3715334"/>
            <a:ext cx="3466828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Utilizzare video di sole labbra avrebbe ridotto drasticamente l’area d’interesse, velocizzando anche la rete</a:t>
            </a:r>
            <a:endParaRPr lang="it-IT" sz="1400" b="1" dirty="0"/>
          </a:p>
        </p:txBody>
      </p:sp>
      <p:sp>
        <p:nvSpPr>
          <p:cNvPr id="32" name="Google Shape;329;p42">
            <a:extLst>
              <a:ext uri="{FF2B5EF4-FFF2-40B4-BE49-F238E27FC236}">
                <a16:creationId xmlns:a16="http://schemas.microsoft.com/office/drawing/2014/main" id="{5F24EB02-6E1F-0105-E83D-1627F15AD5BE}"/>
              </a:ext>
            </a:extLst>
          </p:cNvPr>
          <p:cNvSpPr txBox="1">
            <a:spLocks/>
          </p:cNvSpPr>
          <p:nvPr/>
        </p:nvSpPr>
        <p:spPr>
          <a:xfrm flipH="1">
            <a:off x="646473" y="2101851"/>
            <a:ext cx="3403122" cy="80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1400" dirty="0">
                <a:solidFill>
                  <a:schemeClr val="accent1"/>
                </a:solidFill>
              </a:rPr>
              <a:t>Scelta effettuata: </a:t>
            </a:r>
          </a:p>
          <a:p>
            <a:pPr marL="0" indent="0">
              <a:buFont typeface="Raleway"/>
              <a:buNone/>
            </a:pPr>
            <a:r>
              <a:rPr lang="it-IT" sz="2400" b="1" dirty="0" err="1">
                <a:solidFill>
                  <a:schemeClr val="accent1"/>
                </a:solidFill>
              </a:rPr>
              <a:t>Only</a:t>
            </a:r>
            <a:r>
              <a:rPr lang="it-IT" sz="2400" b="1" dirty="0">
                <a:solidFill>
                  <a:schemeClr val="accent1"/>
                </a:solidFill>
              </a:rPr>
              <a:t> </a:t>
            </a:r>
            <a:r>
              <a:rPr lang="it-IT" sz="2400" b="1" dirty="0" err="1">
                <a:solidFill>
                  <a:schemeClr val="accent1"/>
                </a:solidFill>
              </a:rPr>
              <a:t>lips</a:t>
            </a:r>
            <a:endParaRPr lang="it-IT" sz="2400" b="1" dirty="0"/>
          </a:p>
        </p:txBody>
      </p:sp>
      <p:sp>
        <p:nvSpPr>
          <p:cNvPr id="34" name="Google Shape;329;p42">
            <a:extLst>
              <a:ext uri="{FF2B5EF4-FFF2-40B4-BE49-F238E27FC236}">
                <a16:creationId xmlns:a16="http://schemas.microsoft.com/office/drawing/2014/main" id="{B016562C-4EA8-5635-0A5D-3F8B8A7EA59B}"/>
              </a:ext>
            </a:extLst>
          </p:cNvPr>
          <p:cNvSpPr txBox="1">
            <a:spLocks/>
          </p:cNvSpPr>
          <p:nvPr/>
        </p:nvSpPr>
        <p:spPr>
          <a:xfrm flipH="1">
            <a:off x="1899915" y="3168537"/>
            <a:ext cx="1201908" cy="51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l">
              <a:buFont typeface="Raleway"/>
              <a:buNone/>
            </a:pPr>
            <a:r>
              <a:rPr lang="it-IT" sz="2400" b="1" dirty="0">
                <a:solidFill>
                  <a:schemeClr val="accent1"/>
                </a:solidFill>
              </a:rPr>
              <a:t>IDEA💡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4829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600" dirty="0"/>
              <a:t>PRE-PROCESSING DEI DATI </a:t>
            </a:r>
            <a:br>
              <a:rPr lang="it-IT" sz="3600" dirty="0"/>
            </a:b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796176" y="1587818"/>
            <a:ext cx="3895800" cy="2540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- Abbiamo utilizzato la nomenclatura dei file per </a:t>
            </a:r>
            <a:r>
              <a:rPr lang="it-IT" sz="1400" b="1" dirty="0">
                <a:solidFill>
                  <a:srgbClr val="26306D"/>
                </a:solidFill>
                <a:effectLst/>
                <a:latin typeface="Montserrat" pitchFamily="2" charset="77"/>
              </a:rPr>
              <a:t>dividerceli in cartelle in base alla loro label</a:t>
            </a: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 (lingua) </a:t>
            </a:r>
          </a:p>
          <a:p>
            <a:pPr algn="l"/>
            <a:endParaRPr lang="it-IT" sz="1400" dirty="0">
              <a:effectLst/>
            </a:endParaRPr>
          </a:p>
          <a:p>
            <a:pPr marL="114300" indent="0" algn="l">
              <a:buNone/>
            </a:pP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- La divisione in </a:t>
            </a:r>
            <a:r>
              <a:rPr lang="it-IT" sz="1400" dirty="0" err="1">
                <a:solidFill>
                  <a:srgbClr val="26306D"/>
                </a:solidFill>
                <a:effectLst/>
                <a:latin typeface="Montserrat" pitchFamily="2" charset="77"/>
              </a:rPr>
              <a:t>train</a:t>
            </a: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, test e </a:t>
            </a:r>
            <a:r>
              <a:rPr lang="it-IT" sz="1400" dirty="0" err="1">
                <a:solidFill>
                  <a:srgbClr val="26306D"/>
                </a:solidFill>
                <a:effectLst/>
                <a:latin typeface="Montserrat" pitchFamily="2" charset="77"/>
              </a:rPr>
              <a:t>validation</a:t>
            </a: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 set </a:t>
            </a:r>
            <a:r>
              <a:rPr lang="it-IT" sz="1400" b="1" dirty="0">
                <a:solidFill>
                  <a:srgbClr val="26306D"/>
                </a:solidFill>
                <a:effectLst/>
                <a:latin typeface="Montserrat" pitchFamily="2" charset="77"/>
              </a:rPr>
              <a:t>era già stata effettuata</a:t>
            </a: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, quindi abbiamo saltato questo step </a:t>
            </a:r>
          </a:p>
          <a:p>
            <a:pPr algn="l"/>
            <a:endParaRPr lang="it-IT" sz="1400" dirty="0">
              <a:effectLst/>
            </a:endParaRPr>
          </a:p>
          <a:p>
            <a:pPr marL="114300" indent="0" algn="l">
              <a:buNone/>
            </a:pP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- Abbiamo utilizzato una classe chiamata </a:t>
            </a:r>
            <a:r>
              <a:rPr lang="it-IT" sz="1400" b="1" dirty="0" err="1">
                <a:solidFill>
                  <a:srgbClr val="26306D"/>
                </a:solidFill>
                <a:effectLst/>
                <a:latin typeface="Montserrat" pitchFamily="2" charset="77"/>
              </a:rPr>
              <a:t>FrameGenerator</a:t>
            </a:r>
            <a:r>
              <a:rPr lang="it-IT" sz="1400" dirty="0">
                <a:solidFill>
                  <a:srgbClr val="26306D"/>
                </a:solidFill>
                <a:effectLst/>
                <a:latin typeface="Montserrat" pitchFamily="2" charset="77"/>
              </a:rPr>
              <a:t> per </a:t>
            </a:r>
            <a:r>
              <a:rPr lang="it-IT" sz="1400" b="1" dirty="0">
                <a:solidFill>
                  <a:srgbClr val="26306D"/>
                </a:solidFill>
                <a:effectLst/>
                <a:latin typeface="Montserrat" pitchFamily="2" charset="77"/>
              </a:rPr>
              <a:t>estrarre i frames dai video </a:t>
            </a:r>
            <a:endParaRPr lang="it-IT" sz="1400" b="1" dirty="0">
              <a:effectLst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7B9DD14-9C28-14FA-8D63-CE0716E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00" y="1586852"/>
            <a:ext cx="1701800" cy="1689100"/>
          </a:xfrm>
          <a:prstGeom prst="rect">
            <a:avLst/>
          </a:prstGeom>
        </p:spPr>
      </p:pic>
      <p:sp>
        <p:nvSpPr>
          <p:cNvPr id="4" name="Google Shape;328;p42">
            <a:extLst>
              <a:ext uri="{FF2B5EF4-FFF2-40B4-BE49-F238E27FC236}">
                <a16:creationId xmlns:a16="http://schemas.microsoft.com/office/drawing/2014/main" id="{5F1A05F7-194A-5E1A-28B1-4BB6AA81DCEE}"/>
              </a:ext>
            </a:extLst>
          </p:cNvPr>
          <p:cNvSpPr txBox="1">
            <a:spLocks/>
          </p:cNvSpPr>
          <p:nvPr/>
        </p:nvSpPr>
        <p:spPr>
          <a:xfrm>
            <a:off x="4572000" y="342803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1_1_1_4_30_1_m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969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600" dirty="0"/>
              <a:t>ESTRAZIONE DEI FRAMES </a:t>
            </a:r>
            <a:br>
              <a:rPr lang="it-IT" sz="3600" dirty="0"/>
            </a:br>
            <a:br>
              <a:rPr lang="it-IT" sz="3600" dirty="0"/>
            </a:b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2561958" y="860165"/>
            <a:ext cx="4020082" cy="213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Con la classe </a:t>
            </a:r>
            <a:r>
              <a:rPr lang="it-IT" sz="1600" b="1" dirty="0" err="1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FrameGenerator</a:t>
            </a: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 impostiamo due parametri: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 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- </a:t>
            </a:r>
            <a:r>
              <a:rPr lang="it-IT" sz="1600" b="1" dirty="0" err="1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n_frames</a:t>
            </a: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: indica il numero di frames da prendere per un singolo video 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- </a:t>
            </a:r>
            <a:r>
              <a:rPr lang="it-IT" sz="1600" b="1" dirty="0" err="1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frame_step</a:t>
            </a: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: indica ogni quanti frames devo prenderne uno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ECD4524-0047-F903-66C7-DC3303D6556F}"/>
              </a:ext>
            </a:extLst>
          </p:cNvPr>
          <p:cNvCxnSpPr>
            <a:cxnSpLocks/>
          </p:cNvCxnSpPr>
          <p:nvPr/>
        </p:nvCxnSpPr>
        <p:spPr>
          <a:xfrm>
            <a:off x="3605075" y="3523365"/>
            <a:ext cx="2530079" cy="0"/>
          </a:xfrm>
          <a:prstGeom prst="straightConnector1">
            <a:avLst/>
          </a:prstGeom>
          <a:ln w="920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15251AEB-6E83-11A8-6DFD-963EE181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" y="2129419"/>
            <a:ext cx="1624983" cy="16636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13E16FE-184F-0489-8181-51480DE3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2" y="2281819"/>
            <a:ext cx="1624983" cy="16636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21E4E91-DF33-AB91-2CF0-946A1F4B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42" y="2434219"/>
            <a:ext cx="1624983" cy="16636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61553CC-EDF3-F85A-9783-4329F8AB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2" y="2586619"/>
            <a:ext cx="1624983" cy="16636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949EA4A-D47C-CCBE-9A80-2FE6910C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42" y="2739019"/>
            <a:ext cx="1624983" cy="166367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7D507D8-A514-B42E-16ED-3E68C46F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2" y="2891419"/>
            <a:ext cx="1624983" cy="16636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54B391-354F-D56E-511B-43C64BF2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42" y="3043819"/>
            <a:ext cx="1624983" cy="166367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17DAE2D-F004-FD46-5704-2284A82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2" y="3196219"/>
            <a:ext cx="1624983" cy="166367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D2C4BFD-181F-09EA-8B1E-DA4016BE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07" y="2138850"/>
            <a:ext cx="1623600" cy="166225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F586760-C5DA-B85D-6E8D-C55A4658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58" y="2660240"/>
            <a:ext cx="1623600" cy="166225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285E3FD-7781-6A8E-10AB-815018DA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43" y="3159465"/>
            <a:ext cx="1623600" cy="16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4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600" dirty="0"/>
              <a:t>PRE-PROCESSING DEI DATI </a:t>
            </a:r>
            <a:br>
              <a:rPr lang="it-IT" sz="3600" dirty="0"/>
            </a:b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2624100" y="1102822"/>
            <a:ext cx="3895800" cy="924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Abbiamo effettuato degli esperimenti convertendo le immagini in </a:t>
            </a:r>
            <a:r>
              <a:rPr lang="it-IT" sz="16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scala di grigi </a:t>
            </a:r>
            <a:endParaRPr lang="it-IT" sz="2400" b="1" dirty="0">
              <a:effectLst/>
              <a:latin typeface="Hind Vadodara" panose="02000000000000000000" pitchFamily="2" charset="77"/>
              <a:cs typeface="Hind Vadodara" panose="02000000000000000000" pitchFamily="2" charset="7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7B9DD14-9C28-14FA-8D63-CE0716E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00" y="2027637"/>
            <a:ext cx="1701800" cy="16891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818594-DA22-1906-CB2E-AA7F6628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100" y="2027637"/>
            <a:ext cx="1625600" cy="1663700"/>
          </a:xfrm>
          <a:prstGeom prst="rect">
            <a:avLst/>
          </a:prstGeom>
        </p:spPr>
      </p:pic>
      <p:sp>
        <p:nvSpPr>
          <p:cNvPr id="5" name="Google Shape;328;p42">
            <a:extLst>
              <a:ext uri="{FF2B5EF4-FFF2-40B4-BE49-F238E27FC236}">
                <a16:creationId xmlns:a16="http://schemas.microsoft.com/office/drawing/2014/main" id="{B82AB336-90A8-0A65-3229-A229760CD365}"/>
              </a:ext>
            </a:extLst>
          </p:cNvPr>
          <p:cNvSpPr txBox="1">
            <a:spLocks/>
          </p:cNvSpPr>
          <p:nvPr/>
        </p:nvSpPr>
        <p:spPr>
          <a:xfrm>
            <a:off x="2421000" y="3740247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IDEA 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98EF5B3E-E8CB-5A88-35C9-830ECE87328D}"/>
              </a:ext>
            </a:extLst>
          </p:cNvPr>
          <p:cNvSpPr txBox="1">
            <a:spLocks/>
          </p:cNvSpPr>
          <p:nvPr/>
        </p:nvSpPr>
        <p:spPr>
          <a:xfrm flipH="1">
            <a:off x="2624100" y="4368358"/>
            <a:ext cx="3895800" cy="92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1600" dirty="0">
                <a:solidFill>
                  <a:schemeClr val="accent1"/>
                </a:solidFill>
              </a:rPr>
              <a:t>Rendere la rete più leggera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ECD4524-0047-F903-66C7-DC3303D6556F}"/>
              </a:ext>
            </a:extLst>
          </p:cNvPr>
          <p:cNvCxnSpPr>
            <a:cxnSpLocks/>
          </p:cNvCxnSpPr>
          <p:nvPr/>
        </p:nvCxnSpPr>
        <p:spPr>
          <a:xfrm>
            <a:off x="3538330" y="2872187"/>
            <a:ext cx="1916265" cy="0"/>
          </a:xfrm>
          <a:prstGeom prst="straightConnector1">
            <a:avLst/>
          </a:prstGeom>
          <a:ln w="920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98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600" dirty="0"/>
              <a:t>PRE-PROCESSING DEI DATI </a:t>
            </a:r>
            <a:br>
              <a:rPr lang="it-IT" sz="3600" dirty="0"/>
            </a:b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2624100" y="1020335"/>
            <a:ext cx="3895800" cy="924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Risultati </a:t>
            </a:r>
            <a:r>
              <a:rPr lang="it-IT" sz="16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non convincenti</a:t>
            </a: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, siamo tornati con i video a </a:t>
            </a:r>
            <a:r>
              <a:rPr lang="it-IT" sz="16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colori</a:t>
            </a:r>
            <a:r>
              <a:rPr lang="it-IT" sz="16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 👎🏼</a:t>
            </a:r>
            <a:endParaRPr lang="it-IT" sz="2400" b="1" dirty="0">
              <a:effectLst/>
              <a:latin typeface="Hind Vadodara" panose="02000000000000000000" pitchFamily="2" charset="77"/>
              <a:cs typeface="Hind Vadodara" panose="02000000000000000000" pitchFamily="2" charset="7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818594-DA22-1906-CB2E-AA7F6628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20" y="1784198"/>
            <a:ext cx="1625600" cy="1663700"/>
          </a:xfrm>
          <a:prstGeom prst="rect">
            <a:avLst/>
          </a:prstGeom>
        </p:spPr>
      </p:pic>
      <p:sp>
        <p:nvSpPr>
          <p:cNvPr id="5" name="Google Shape;328;p42">
            <a:extLst>
              <a:ext uri="{FF2B5EF4-FFF2-40B4-BE49-F238E27FC236}">
                <a16:creationId xmlns:a16="http://schemas.microsoft.com/office/drawing/2014/main" id="{B82AB336-90A8-0A65-3229-A229760CD365}"/>
              </a:ext>
            </a:extLst>
          </p:cNvPr>
          <p:cNvSpPr txBox="1">
            <a:spLocks/>
          </p:cNvSpPr>
          <p:nvPr/>
        </p:nvSpPr>
        <p:spPr>
          <a:xfrm>
            <a:off x="2438003" y="3643037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400" dirty="0"/>
              <a:t>Test </a:t>
            </a:r>
            <a:r>
              <a:rPr lang="it-IT" sz="2400" dirty="0" err="1"/>
              <a:t>accuracy</a:t>
            </a:r>
            <a:r>
              <a:rPr lang="it-IT" sz="2400" dirty="0"/>
              <a:t> (B&amp;W) </a:t>
            </a:r>
            <a:br>
              <a:rPr lang="it-IT" sz="2400" dirty="0"/>
            </a:br>
            <a:br>
              <a:rPr lang="it-IT" sz="2400" dirty="0"/>
            </a:br>
            <a:br>
              <a:rPr lang="it-IT" sz="2400" dirty="0"/>
            </a:br>
            <a:endParaRPr lang="it-IT" sz="2400" dirty="0"/>
          </a:p>
        </p:txBody>
      </p: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98EF5B3E-E8CB-5A88-35C9-830ECE87328D}"/>
              </a:ext>
            </a:extLst>
          </p:cNvPr>
          <p:cNvSpPr txBox="1">
            <a:spLocks/>
          </p:cNvSpPr>
          <p:nvPr/>
        </p:nvSpPr>
        <p:spPr>
          <a:xfrm flipH="1">
            <a:off x="1622480" y="4515942"/>
            <a:ext cx="3895800" cy="92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2400" dirty="0">
                <a:solidFill>
                  <a:schemeClr val="accent1"/>
                </a:solidFill>
              </a:rPr>
              <a:t>0.30</a:t>
            </a:r>
          </a:p>
        </p:txBody>
      </p:sp>
      <p:sp>
        <p:nvSpPr>
          <p:cNvPr id="7" name="Google Shape;328;p42">
            <a:extLst>
              <a:ext uri="{FF2B5EF4-FFF2-40B4-BE49-F238E27FC236}">
                <a16:creationId xmlns:a16="http://schemas.microsoft.com/office/drawing/2014/main" id="{9BC8E223-C6A3-6F63-B04B-0A7BC84DA9F4}"/>
              </a:ext>
            </a:extLst>
          </p:cNvPr>
          <p:cNvSpPr txBox="1">
            <a:spLocks/>
          </p:cNvSpPr>
          <p:nvPr/>
        </p:nvSpPr>
        <p:spPr>
          <a:xfrm>
            <a:off x="1419380" y="4036650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2D</a:t>
            </a:r>
          </a:p>
        </p:txBody>
      </p:sp>
      <p:sp>
        <p:nvSpPr>
          <p:cNvPr id="9" name="Google Shape;328;p42">
            <a:extLst>
              <a:ext uri="{FF2B5EF4-FFF2-40B4-BE49-F238E27FC236}">
                <a16:creationId xmlns:a16="http://schemas.microsoft.com/office/drawing/2014/main" id="{26DC3CFD-F5CE-C152-DC5B-92EBE6A5CF9F}"/>
              </a:ext>
            </a:extLst>
          </p:cNvPr>
          <p:cNvSpPr txBox="1">
            <a:spLocks/>
          </p:cNvSpPr>
          <p:nvPr/>
        </p:nvSpPr>
        <p:spPr>
          <a:xfrm>
            <a:off x="3367280" y="404579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3D</a:t>
            </a:r>
          </a:p>
        </p:txBody>
      </p:sp>
      <p:sp>
        <p:nvSpPr>
          <p:cNvPr id="10" name="Google Shape;329;p42">
            <a:extLst>
              <a:ext uri="{FF2B5EF4-FFF2-40B4-BE49-F238E27FC236}">
                <a16:creationId xmlns:a16="http://schemas.microsoft.com/office/drawing/2014/main" id="{76B57A31-D972-3058-6267-08788F038434}"/>
              </a:ext>
            </a:extLst>
          </p:cNvPr>
          <p:cNvSpPr txBox="1">
            <a:spLocks/>
          </p:cNvSpPr>
          <p:nvPr/>
        </p:nvSpPr>
        <p:spPr>
          <a:xfrm flipH="1">
            <a:off x="3570380" y="4518318"/>
            <a:ext cx="3895800" cy="92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Font typeface="Raleway"/>
              <a:buNone/>
            </a:pPr>
            <a:r>
              <a:rPr lang="it-IT" sz="2400" dirty="0">
                <a:solidFill>
                  <a:schemeClr val="accent1"/>
                </a:solidFill>
              </a:rPr>
              <a:t>0.28</a:t>
            </a:r>
          </a:p>
        </p:txBody>
      </p:sp>
      <p:pic>
        <p:nvPicPr>
          <p:cNvPr id="12" name="Picture 11" descr="A red x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6031B9-1CE2-AE2C-016C-BE5ACA214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65" y="2114413"/>
            <a:ext cx="1003270" cy="10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 txBox="1">
            <a:spLocks noGrp="1"/>
          </p:cNvSpPr>
          <p:nvPr>
            <p:ph type="title" idx="4"/>
          </p:nvPr>
        </p:nvSpPr>
        <p:spPr>
          <a:xfrm>
            <a:off x="2418485" y="108237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</a:t>
            </a:r>
            <a:r>
              <a:rPr lang="en" dirty="0"/>
              <a:t>l Team</a:t>
            </a:r>
            <a:endParaRPr dirty="0"/>
          </a:p>
        </p:txBody>
      </p:sp>
      <p:sp>
        <p:nvSpPr>
          <p:cNvPr id="739" name="Google Shape;739;p49"/>
          <p:cNvSpPr/>
          <p:nvPr/>
        </p:nvSpPr>
        <p:spPr>
          <a:xfrm rot="1799986">
            <a:off x="-619350" y="1760145"/>
            <a:ext cx="3110401" cy="133830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9"/>
          <p:cNvSpPr/>
          <p:nvPr/>
        </p:nvSpPr>
        <p:spPr>
          <a:xfrm>
            <a:off x="744590" y="2088625"/>
            <a:ext cx="1596730" cy="14487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39;p49">
            <a:extLst>
              <a:ext uri="{FF2B5EF4-FFF2-40B4-BE49-F238E27FC236}">
                <a16:creationId xmlns:a16="http://schemas.microsoft.com/office/drawing/2014/main" id="{1F67FC8B-F580-7345-D707-F9714D93E442}"/>
              </a:ext>
            </a:extLst>
          </p:cNvPr>
          <p:cNvSpPr/>
          <p:nvPr/>
        </p:nvSpPr>
        <p:spPr>
          <a:xfrm rot="19800014" flipH="1">
            <a:off x="6844210" y="1760145"/>
            <a:ext cx="3110401" cy="133830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40;p49">
            <a:extLst>
              <a:ext uri="{FF2B5EF4-FFF2-40B4-BE49-F238E27FC236}">
                <a16:creationId xmlns:a16="http://schemas.microsoft.com/office/drawing/2014/main" id="{E499D9DF-7AD1-E6B2-6D2A-959C3BD580AE}"/>
              </a:ext>
            </a:extLst>
          </p:cNvPr>
          <p:cNvSpPr/>
          <p:nvPr/>
        </p:nvSpPr>
        <p:spPr>
          <a:xfrm flipH="1">
            <a:off x="6862848" y="2088625"/>
            <a:ext cx="1596730" cy="14487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40;p49">
            <a:extLst>
              <a:ext uri="{FF2B5EF4-FFF2-40B4-BE49-F238E27FC236}">
                <a16:creationId xmlns:a16="http://schemas.microsoft.com/office/drawing/2014/main" id="{E0A3CEA4-C094-4D0E-DCD5-A18F8E54DE36}"/>
              </a:ext>
            </a:extLst>
          </p:cNvPr>
          <p:cNvSpPr/>
          <p:nvPr/>
        </p:nvSpPr>
        <p:spPr>
          <a:xfrm flipH="1">
            <a:off x="3831481" y="2985609"/>
            <a:ext cx="1596730" cy="14487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43;p49">
            <a:extLst>
              <a:ext uri="{FF2B5EF4-FFF2-40B4-BE49-F238E27FC236}">
                <a16:creationId xmlns:a16="http://schemas.microsoft.com/office/drawing/2014/main" id="{839C3124-6655-D689-5DB0-B8271172BC28}"/>
              </a:ext>
            </a:extLst>
          </p:cNvPr>
          <p:cNvSpPr txBox="1">
            <a:spLocks/>
          </p:cNvSpPr>
          <p:nvPr/>
        </p:nvSpPr>
        <p:spPr>
          <a:xfrm flipH="1">
            <a:off x="3466685" y="2299797"/>
            <a:ext cx="22056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Lucia Cascone</a:t>
            </a:r>
          </a:p>
        </p:txBody>
      </p:sp>
      <p:sp>
        <p:nvSpPr>
          <p:cNvPr id="18" name="Google Shape;740;p49">
            <a:extLst>
              <a:ext uri="{FF2B5EF4-FFF2-40B4-BE49-F238E27FC236}">
                <a16:creationId xmlns:a16="http://schemas.microsoft.com/office/drawing/2014/main" id="{F2FE0231-907F-6FDA-F5FD-291ED59864A5}"/>
              </a:ext>
            </a:extLst>
          </p:cNvPr>
          <p:cNvSpPr/>
          <p:nvPr/>
        </p:nvSpPr>
        <p:spPr>
          <a:xfrm flipH="1">
            <a:off x="3773635" y="794649"/>
            <a:ext cx="1596730" cy="14487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741;p49">
            <a:extLst>
              <a:ext uri="{FF2B5EF4-FFF2-40B4-BE49-F238E27FC236}">
                <a16:creationId xmlns:a16="http://schemas.microsoft.com/office/drawing/2014/main" id="{375CFB73-B8F2-5EF5-1D2E-A782525BF5BA}"/>
              </a:ext>
            </a:extLst>
          </p:cNvPr>
          <p:cNvPicPr preferRelativeResize="0"/>
          <p:nvPr/>
        </p:nvPicPr>
        <p:blipFill rotWithShape="1">
          <a:blip r:embed="rId3"/>
          <a:srcRect t="4619" b="4619"/>
          <a:stretch/>
        </p:blipFill>
        <p:spPr>
          <a:xfrm flipH="1">
            <a:off x="3987678" y="969849"/>
            <a:ext cx="1163613" cy="1109631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743;p49">
            <a:extLst>
              <a:ext uri="{FF2B5EF4-FFF2-40B4-BE49-F238E27FC236}">
                <a16:creationId xmlns:a16="http://schemas.microsoft.com/office/drawing/2014/main" id="{FB0029F5-E1DA-5DD4-172D-C462335A5DCC}"/>
              </a:ext>
            </a:extLst>
          </p:cNvPr>
          <p:cNvSpPr txBox="1">
            <a:spLocks/>
          </p:cNvSpPr>
          <p:nvPr/>
        </p:nvSpPr>
        <p:spPr>
          <a:xfrm flipH="1">
            <a:off x="343602" y="3656044"/>
            <a:ext cx="2393676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Francesco Paciello</a:t>
            </a:r>
          </a:p>
        </p:txBody>
      </p:sp>
      <p:sp>
        <p:nvSpPr>
          <p:cNvPr id="8" name="Google Shape;743;p49">
            <a:extLst>
              <a:ext uri="{FF2B5EF4-FFF2-40B4-BE49-F238E27FC236}">
                <a16:creationId xmlns:a16="http://schemas.microsoft.com/office/drawing/2014/main" id="{0376EE57-4F6D-A271-0CC2-72756FE35079}"/>
              </a:ext>
            </a:extLst>
          </p:cNvPr>
          <p:cNvSpPr txBox="1">
            <a:spLocks/>
          </p:cNvSpPr>
          <p:nvPr/>
        </p:nvSpPr>
        <p:spPr>
          <a:xfrm flipH="1">
            <a:off x="3466685" y="4405863"/>
            <a:ext cx="22056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Luca Boffa</a:t>
            </a:r>
          </a:p>
        </p:txBody>
      </p:sp>
      <p:sp>
        <p:nvSpPr>
          <p:cNvPr id="12" name="Google Shape;743;p49">
            <a:extLst>
              <a:ext uri="{FF2B5EF4-FFF2-40B4-BE49-F238E27FC236}">
                <a16:creationId xmlns:a16="http://schemas.microsoft.com/office/drawing/2014/main" id="{C1457532-545B-39CA-4979-8E64A9B24ECC}"/>
              </a:ext>
            </a:extLst>
          </p:cNvPr>
          <p:cNvSpPr txBox="1">
            <a:spLocks/>
          </p:cNvSpPr>
          <p:nvPr/>
        </p:nvSpPr>
        <p:spPr>
          <a:xfrm flipH="1">
            <a:off x="6556762" y="3596670"/>
            <a:ext cx="22056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Vincenzo Di Leo</a:t>
            </a:r>
          </a:p>
        </p:txBody>
      </p:sp>
      <p:pic>
        <p:nvPicPr>
          <p:cNvPr id="20" name="Picture 19" descr="A person wearing a wreath of leaves&#10;&#10;Description automatically generated with low confidence">
            <a:extLst>
              <a:ext uri="{FF2B5EF4-FFF2-40B4-BE49-F238E27FC236}">
                <a16:creationId xmlns:a16="http://schemas.microsoft.com/office/drawing/2014/main" id="{A8CCC435-E2BA-D0B3-2402-2E51B019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97" y="2209901"/>
            <a:ext cx="1224884" cy="1224884"/>
          </a:xfrm>
          <a:prstGeom prst="rect">
            <a:avLst/>
          </a:prstGeom>
        </p:spPr>
      </p:pic>
      <p:pic>
        <p:nvPicPr>
          <p:cNvPr id="22" name="Picture 21" descr="A person with glasses and a wreath on his head&#10;&#10;Description automatically generated with medium confidence">
            <a:extLst>
              <a:ext uri="{FF2B5EF4-FFF2-40B4-BE49-F238E27FC236}">
                <a16:creationId xmlns:a16="http://schemas.microsoft.com/office/drawing/2014/main" id="{3D2E29FA-8E21-2068-D7EF-5B37673E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220" y="3093503"/>
            <a:ext cx="1222755" cy="1222755"/>
          </a:xfrm>
          <a:prstGeom prst="rect">
            <a:avLst/>
          </a:prstGeom>
        </p:spPr>
      </p:pic>
      <p:pic>
        <p:nvPicPr>
          <p:cNvPr id="26" name="Picture 25" descr="A person wearing glasses and a wreath of leaves on his head&#10;&#10;Description automatically generated with medium confidence">
            <a:extLst>
              <a:ext uri="{FF2B5EF4-FFF2-40B4-BE49-F238E27FC236}">
                <a16:creationId xmlns:a16="http://schemas.microsoft.com/office/drawing/2014/main" id="{CE5AE0B7-BA16-1240-066C-ACFD9BFFC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909" y="2201812"/>
            <a:ext cx="1222361" cy="12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2" name="Google Shape;328;p42">
            <a:extLst>
              <a:ext uri="{FF2B5EF4-FFF2-40B4-BE49-F238E27FC236}">
                <a16:creationId xmlns:a16="http://schemas.microsoft.com/office/drawing/2014/main" id="{8109D33B-C152-9EC7-7B10-59783386E527}"/>
              </a:ext>
            </a:extLst>
          </p:cNvPr>
          <p:cNvSpPr txBox="1">
            <a:spLocks/>
          </p:cNvSpPr>
          <p:nvPr/>
        </p:nvSpPr>
        <p:spPr>
          <a:xfrm>
            <a:off x="2421000" y="2256750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Struttura della rete 2D</a:t>
            </a:r>
          </a:p>
        </p:txBody>
      </p:sp>
      <p:sp>
        <p:nvSpPr>
          <p:cNvPr id="15" name="Google Shape;328;p42">
            <a:extLst>
              <a:ext uri="{FF2B5EF4-FFF2-40B4-BE49-F238E27FC236}">
                <a16:creationId xmlns:a16="http://schemas.microsoft.com/office/drawing/2014/main" id="{FAA86CB4-C42B-6BFC-A525-546B2B9B1583}"/>
              </a:ext>
            </a:extLst>
          </p:cNvPr>
          <p:cNvSpPr txBox="1">
            <a:spLocks/>
          </p:cNvSpPr>
          <p:nvPr/>
        </p:nvSpPr>
        <p:spPr>
          <a:xfrm>
            <a:off x="2119763" y="136028"/>
            <a:ext cx="49044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COSTRUZIONE DELLA RETE NEURALE </a:t>
            </a:r>
          </a:p>
        </p:txBody>
      </p:sp>
    </p:spTree>
    <p:extLst>
      <p:ext uri="{BB962C8B-B14F-4D97-AF65-F5344CB8AC3E}">
        <p14:creationId xmlns:p14="http://schemas.microsoft.com/office/powerpoint/2010/main" val="187779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2" name="Google Shape;328;p42">
            <a:extLst>
              <a:ext uri="{FF2B5EF4-FFF2-40B4-BE49-F238E27FC236}">
                <a16:creationId xmlns:a16="http://schemas.microsoft.com/office/drawing/2014/main" id="{8109D33B-C152-9EC7-7B10-59783386E527}"/>
              </a:ext>
            </a:extLst>
          </p:cNvPr>
          <p:cNvSpPr txBox="1">
            <a:spLocks/>
          </p:cNvSpPr>
          <p:nvPr/>
        </p:nvSpPr>
        <p:spPr>
          <a:xfrm>
            <a:off x="2421000" y="68796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000" dirty="0"/>
              <a:t>Struttura della rete 2D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5158A7-A0EC-579D-84E7-82A408D4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613" y="1170384"/>
            <a:ext cx="5210774" cy="3689508"/>
          </a:xfrm>
          <a:prstGeom prst="rect">
            <a:avLst/>
          </a:prstGeom>
        </p:spPr>
      </p:pic>
      <p:sp>
        <p:nvSpPr>
          <p:cNvPr id="15" name="Google Shape;328;p42">
            <a:extLst>
              <a:ext uri="{FF2B5EF4-FFF2-40B4-BE49-F238E27FC236}">
                <a16:creationId xmlns:a16="http://schemas.microsoft.com/office/drawing/2014/main" id="{FAA86CB4-C42B-6BFC-A525-546B2B9B1583}"/>
              </a:ext>
            </a:extLst>
          </p:cNvPr>
          <p:cNvSpPr txBox="1">
            <a:spLocks/>
          </p:cNvSpPr>
          <p:nvPr/>
        </p:nvSpPr>
        <p:spPr>
          <a:xfrm>
            <a:off x="2119763" y="136028"/>
            <a:ext cx="49044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COSTRUZIONE DELLA RETE NEURALE </a:t>
            </a:r>
          </a:p>
        </p:txBody>
      </p:sp>
    </p:spTree>
    <p:extLst>
      <p:ext uri="{BB962C8B-B14F-4D97-AF65-F5344CB8AC3E}">
        <p14:creationId xmlns:p14="http://schemas.microsoft.com/office/powerpoint/2010/main" val="2099134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6" name="Google Shape;328;p42">
            <a:extLst>
              <a:ext uri="{FF2B5EF4-FFF2-40B4-BE49-F238E27FC236}">
                <a16:creationId xmlns:a16="http://schemas.microsoft.com/office/drawing/2014/main" id="{64C7E66B-24C1-8430-AD83-374F55828FB2}"/>
              </a:ext>
            </a:extLst>
          </p:cNvPr>
          <p:cNvSpPr txBox="1">
            <a:spLocks/>
          </p:cNvSpPr>
          <p:nvPr/>
        </p:nvSpPr>
        <p:spPr>
          <a:xfrm>
            <a:off x="2119763" y="136028"/>
            <a:ext cx="49044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COSTRUZIONE DELLA RETE NEURALE </a:t>
            </a:r>
          </a:p>
        </p:txBody>
      </p:sp>
      <p:sp>
        <p:nvSpPr>
          <p:cNvPr id="7" name="Google Shape;328;p42">
            <a:extLst>
              <a:ext uri="{FF2B5EF4-FFF2-40B4-BE49-F238E27FC236}">
                <a16:creationId xmlns:a16="http://schemas.microsoft.com/office/drawing/2014/main" id="{FF91309C-3B67-FED6-A6FD-0CE15FABE097}"/>
              </a:ext>
            </a:extLst>
          </p:cNvPr>
          <p:cNvSpPr txBox="1">
            <a:spLocks/>
          </p:cNvSpPr>
          <p:nvPr/>
        </p:nvSpPr>
        <p:spPr>
          <a:xfrm>
            <a:off x="2421000" y="2256750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Struttura della rete 3D</a:t>
            </a:r>
          </a:p>
        </p:txBody>
      </p:sp>
    </p:spTree>
    <p:extLst>
      <p:ext uri="{BB962C8B-B14F-4D97-AF65-F5344CB8AC3E}">
        <p14:creationId xmlns:p14="http://schemas.microsoft.com/office/powerpoint/2010/main" val="329596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pic>
        <p:nvPicPr>
          <p:cNvPr id="4" name="Picture 3" descr="A picture containing screenshot, graphic design, graphics, colorfulness&#10;&#10;Description automatically generated">
            <a:extLst>
              <a:ext uri="{FF2B5EF4-FFF2-40B4-BE49-F238E27FC236}">
                <a16:creationId xmlns:a16="http://schemas.microsoft.com/office/drawing/2014/main" id="{9B9EC69D-9524-D885-A2A9-BD1AE01A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1170384"/>
            <a:ext cx="5041900" cy="3479800"/>
          </a:xfrm>
          <a:prstGeom prst="rect">
            <a:avLst/>
          </a:prstGeom>
        </p:spPr>
      </p:pic>
      <p:sp>
        <p:nvSpPr>
          <p:cNvPr id="5" name="Google Shape;328;p42">
            <a:extLst>
              <a:ext uri="{FF2B5EF4-FFF2-40B4-BE49-F238E27FC236}">
                <a16:creationId xmlns:a16="http://schemas.microsoft.com/office/drawing/2014/main" id="{50231994-09DC-B58D-B208-1CBE562AD745}"/>
              </a:ext>
            </a:extLst>
          </p:cNvPr>
          <p:cNvSpPr txBox="1">
            <a:spLocks/>
          </p:cNvSpPr>
          <p:nvPr/>
        </p:nvSpPr>
        <p:spPr>
          <a:xfrm>
            <a:off x="2421000" y="68796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000" dirty="0"/>
              <a:t>Struttura della rete 3D</a:t>
            </a:r>
          </a:p>
        </p:txBody>
      </p:sp>
      <p:sp>
        <p:nvSpPr>
          <p:cNvPr id="6" name="Google Shape;328;p42">
            <a:extLst>
              <a:ext uri="{FF2B5EF4-FFF2-40B4-BE49-F238E27FC236}">
                <a16:creationId xmlns:a16="http://schemas.microsoft.com/office/drawing/2014/main" id="{64C7E66B-24C1-8430-AD83-374F55828FB2}"/>
              </a:ext>
            </a:extLst>
          </p:cNvPr>
          <p:cNvSpPr txBox="1">
            <a:spLocks/>
          </p:cNvSpPr>
          <p:nvPr/>
        </p:nvSpPr>
        <p:spPr>
          <a:xfrm>
            <a:off x="2119763" y="136028"/>
            <a:ext cx="49044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COSTRUZIONE DELLA RETE NEURALE </a:t>
            </a:r>
          </a:p>
        </p:txBody>
      </p:sp>
    </p:spTree>
    <p:extLst>
      <p:ext uri="{BB962C8B-B14F-4D97-AF65-F5344CB8AC3E}">
        <p14:creationId xmlns:p14="http://schemas.microsoft.com/office/powerpoint/2010/main" val="345658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Acquistare Scheda graf. PNY NVIDIA Quadro RTX 5000 (VCQRTX5000-PB)">
            <a:hlinkClick r:id="rId3"/>
            <a:extLst>
              <a:ext uri="{FF2B5EF4-FFF2-40B4-BE49-F238E27FC236}">
                <a16:creationId xmlns:a16="http://schemas.microsoft.com/office/drawing/2014/main" id="{9C62A33F-A355-42B0-7DB7-0F7C8631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3" y="2385844"/>
            <a:ext cx="1815665" cy="8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hlinkClick r:id="rId5"/>
            <a:extLst>
              <a:ext uri="{FF2B5EF4-FFF2-40B4-BE49-F238E27FC236}">
                <a16:creationId xmlns:a16="http://schemas.microsoft.com/office/drawing/2014/main" id="{BE83602F-E4A0-CA3C-B037-50CAC846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2" y="2063965"/>
            <a:ext cx="2318656" cy="14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93883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/>
              <a:t>FASE DI TRAINIG</a:t>
            </a: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2624100" y="2063965"/>
            <a:ext cx="3895800" cy="1456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Inizialmente abbiamo effettuato la fase di training sulla piattaforma in cloud </a:t>
            </a:r>
            <a:r>
              <a:rPr lang="it-IT" sz="1800" b="1" dirty="0"/>
              <a:t>Google </a:t>
            </a:r>
            <a:r>
              <a:rPr lang="it-IT" sz="1800" b="1" dirty="0" err="1"/>
              <a:t>Colab</a:t>
            </a:r>
            <a:r>
              <a:rPr lang="it-IT" sz="1800" b="1" dirty="0"/>
              <a:t> </a:t>
            </a:r>
            <a:r>
              <a:rPr lang="it-IT" sz="1800" dirty="0"/>
              <a:t>ma abbiamo avuto </a:t>
            </a:r>
            <a:r>
              <a:rPr lang="it-IT" sz="1800" b="1" dirty="0"/>
              <a:t>forti limitazioni</a:t>
            </a:r>
            <a:r>
              <a:rPr lang="it-IT" sz="1800" dirty="0"/>
              <a:t>.</a:t>
            </a:r>
            <a:endParaRPr sz="1800" dirty="0"/>
          </a:p>
        </p:txBody>
      </p:sp>
      <p:pic>
        <p:nvPicPr>
          <p:cNvPr id="10" name="Immagine 9" descr="Immagine che contiene simbolo, creatività, arte&#10;&#10;Descrizione generata automaticamente">
            <a:extLst>
              <a:ext uri="{FF2B5EF4-FFF2-40B4-BE49-F238E27FC236}">
                <a16:creationId xmlns:a16="http://schemas.microsoft.com/office/drawing/2014/main" id="{7E45674A-02AE-EDB5-A1D7-2C9CCF37C2E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577979" y="2014743"/>
            <a:ext cx="1505602" cy="15056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1796"/>
              </a:srgbClr>
            </a:outerShdw>
          </a:effectLst>
        </p:spPr>
      </p:pic>
      <p:pic>
        <p:nvPicPr>
          <p:cNvPr id="12" name="Immagine 11" descr="Immagine che contiene Elementi grafici, grafica, verde, design&#10;&#10;Descrizione generata automaticamente">
            <a:extLst>
              <a:ext uri="{FF2B5EF4-FFF2-40B4-BE49-F238E27FC236}">
                <a16:creationId xmlns:a16="http://schemas.microsoft.com/office/drawing/2014/main" id="{3D73A4C0-301E-1B24-EEBE-875877B6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468" y="2041723"/>
            <a:ext cx="1114128" cy="1281486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A9B373F-0FA2-B7C0-EEA6-86FB2C775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8621" y="-793263"/>
            <a:ext cx="1391194" cy="7820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59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    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 </a:t>
            </a:r>
            <a:r>
              <a:rPr kumimoji="0" lang="en-US" altLang="en-US" sz="10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    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1.200 × 739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5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TUNING DEL MODELLO</a:t>
            </a:r>
            <a:br>
              <a:rPr lang="it-IT" sz="3600" dirty="0"/>
            </a:br>
            <a:br>
              <a:rPr lang="it-IT" sz="3600" dirty="0"/>
            </a:br>
            <a:endParaRPr lang="it-IT" sz="3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1"/>
          </p:nvPr>
        </p:nvSpPr>
        <p:spPr>
          <a:xfrm flipH="1">
            <a:off x="4775100" y="1990242"/>
            <a:ext cx="3895800" cy="2695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/>
              <a:t>Durante questa fase abbiamo effettuato varie prove modificando sia la rete che i suoi parametri:</a:t>
            </a:r>
            <a:br>
              <a:rPr lang="it-IT" sz="1800" dirty="0"/>
            </a:br>
            <a:endParaRPr lang="it-IT" sz="1800" dirty="0"/>
          </a:p>
          <a:p>
            <a:pPr marL="285750" indent="-285750" algn="l">
              <a:buFontTx/>
              <a:buChar char="-"/>
            </a:pPr>
            <a:r>
              <a:rPr lang="it-IT" sz="1800" b="1" dirty="0"/>
              <a:t>Image </a:t>
            </a:r>
            <a:r>
              <a:rPr lang="it-IT" sz="1800" b="1" dirty="0" err="1"/>
              <a:t>dimension</a:t>
            </a:r>
            <a:endParaRPr lang="it-IT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1" dirty="0" err="1"/>
              <a:t>frame_step</a:t>
            </a:r>
            <a:endParaRPr lang="it-IT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1" dirty="0" err="1"/>
              <a:t>batch_size</a:t>
            </a:r>
            <a:endParaRPr lang="it-IT" sz="18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it-IT" sz="1800" b="1" dirty="0"/>
              <a:t>Shuffle</a:t>
            </a:r>
          </a:p>
        </p:txBody>
      </p:sp>
      <p:grpSp>
        <p:nvGrpSpPr>
          <p:cNvPr id="2" name="Google Shape;1302;p56">
            <a:extLst>
              <a:ext uri="{FF2B5EF4-FFF2-40B4-BE49-F238E27FC236}">
                <a16:creationId xmlns:a16="http://schemas.microsoft.com/office/drawing/2014/main" id="{EE38A34D-CC9A-7CD0-3C49-B6747C56F35F}"/>
              </a:ext>
            </a:extLst>
          </p:cNvPr>
          <p:cNvGrpSpPr/>
          <p:nvPr/>
        </p:nvGrpSpPr>
        <p:grpSpPr>
          <a:xfrm>
            <a:off x="905140" y="1460548"/>
            <a:ext cx="3064760" cy="3137730"/>
            <a:chOff x="4465125" y="1062850"/>
            <a:chExt cx="1024850" cy="1067925"/>
          </a:xfrm>
        </p:grpSpPr>
        <p:sp>
          <p:nvSpPr>
            <p:cNvPr id="3" name="Google Shape;1303;p56">
              <a:extLst>
                <a:ext uri="{FF2B5EF4-FFF2-40B4-BE49-F238E27FC236}">
                  <a16:creationId xmlns:a16="http://schemas.microsoft.com/office/drawing/2014/main" id="{1C96732D-2857-A289-6D4A-1FD07C0A28BA}"/>
                </a:ext>
              </a:extLst>
            </p:cNvPr>
            <p:cNvSpPr/>
            <p:nvPr/>
          </p:nvSpPr>
          <p:spPr>
            <a:xfrm>
              <a:off x="5084250" y="1112300"/>
              <a:ext cx="124325" cy="85675"/>
            </a:xfrm>
            <a:custGeom>
              <a:avLst/>
              <a:gdLst/>
              <a:ahLst/>
              <a:cxnLst/>
              <a:rect l="l" t="t" r="r" b="b"/>
              <a:pathLst>
                <a:path w="4973" h="3427" extrusionOk="0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04;p56">
              <a:extLst>
                <a:ext uri="{FF2B5EF4-FFF2-40B4-BE49-F238E27FC236}">
                  <a16:creationId xmlns:a16="http://schemas.microsoft.com/office/drawing/2014/main" id="{47A777E0-6B2D-636E-9E21-5C34C15422C5}"/>
                </a:ext>
              </a:extLst>
            </p:cNvPr>
            <p:cNvSpPr/>
            <p:nvPr/>
          </p:nvSpPr>
          <p:spPr>
            <a:xfrm>
              <a:off x="5084250" y="1146025"/>
              <a:ext cx="110575" cy="51950"/>
            </a:xfrm>
            <a:custGeom>
              <a:avLst/>
              <a:gdLst/>
              <a:ahLst/>
              <a:cxnLst/>
              <a:rect l="l" t="t" r="r" b="b"/>
              <a:pathLst>
                <a:path w="4423" h="2078" fill="none" extrusionOk="0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w="5350" cap="flat" cmpd="sng">
              <a:solidFill>
                <a:schemeClr val="accent2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305;p56">
              <a:extLst>
                <a:ext uri="{FF2B5EF4-FFF2-40B4-BE49-F238E27FC236}">
                  <a16:creationId xmlns:a16="http://schemas.microsoft.com/office/drawing/2014/main" id="{D70848FE-756B-F89D-C4B5-6C5DBCB9901A}"/>
                </a:ext>
              </a:extLst>
            </p:cNvPr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6" name="Google Shape;1306;p56">
                <a:extLst>
                  <a:ext uri="{FF2B5EF4-FFF2-40B4-BE49-F238E27FC236}">
                    <a16:creationId xmlns:a16="http://schemas.microsoft.com/office/drawing/2014/main" id="{E387B4D3-603B-3971-9C75-743DF5FA7108}"/>
                  </a:ext>
                </a:extLst>
              </p:cNvPr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avLst/>
                <a:gdLst/>
                <a:ahLst/>
                <a:cxnLst/>
                <a:rect l="l" t="t" r="r" b="b"/>
                <a:pathLst>
                  <a:path w="38033" h="42717" extrusionOk="0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307;p56">
                <a:extLst>
                  <a:ext uri="{FF2B5EF4-FFF2-40B4-BE49-F238E27FC236}">
                    <a16:creationId xmlns:a16="http://schemas.microsoft.com/office/drawing/2014/main" id="{61BB4699-062D-A60A-214A-397F071ABDA0}"/>
                  </a:ext>
                </a:extLst>
              </p:cNvPr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avLst/>
                <a:gdLst/>
                <a:ahLst/>
                <a:cxnLst/>
                <a:rect l="l" t="t" r="r" b="b"/>
                <a:pathLst>
                  <a:path w="35594" h="40324" extrusionOk="0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308;p56">
                <a:extLst>
                  <a:ext uri="{FF2B5EF4-FFF2-40B4-BE49-F238E27FC236}">
                    <a16:creationId xmlns:a16="http://schemas.microsoft.com/office/drawing/2014/main" id="{6138BAD3-3883-27BD-7EFD-68597F1EA77F}"/>
                  </a:ext>
                </a:extLst>
              </p:cNvPr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3552" fill="none" extrusionOk="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09;p56">
                <a:extLst>
                  <a:ext uri="{FF2B5EF4-FFF2-40B4-BE49-F238E27FC236}">
                    <a16:creationId xmlns:a16="http://schemas.microsoft.com/office/drawing/2014/main" id="{4A059FE7-0231-C2B5-821F-395143D8E625}"/>
                  </a:ext>
                </a:extLst>
              </p:cNvPr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6554" fill="none" extrusionOk="0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10;p56">
                <a:extLst>
                  <a:ext uri="{FF2B5EF4-FFF2-40B4-BE49-F238E27FC236}">
                    <a16:creationId xmlns:a16="http://schemas.microsoft.com/office/drawing/2014/main" id="{04E996E2-25EF-B8D3-580A-CDF53EAAFC0F}"/>
                  </a:ext>
                </a:extLst>
              </p:cNvPr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11;p56">
                <a:extLst>
                  <a:ext uri="{FF2B5EF4-FFF2-40B4-BE49-F238E27FC236}">
                    <a16:creationId xmlns:a16="http://schemas.microsoft.com/office/drawing/2014/main" id="{743F9AE2-55EA-F14B-2563-610A45AFAB89}"/>
                  </a:ext>
                </a:extLst>
              </p:cNvPr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1" h="8283" fill="none" extrusionOk="0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12;p56">
                <a:extLst>
                  <a:ext uri="{FF2B5EF4-FFF2-40B4-BE49-F238E27FC236}">
                    <a16:creationId xmlns:a16="http://schemas.microsoft.com/office/drawing/2014/main" id="{9983374A-5903-1664-7D03-28ED5AD6FAFF}"/>
                  </a:ext>
                </a:extLst>
              </p:cNvPr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554" fill="none" extrusionOk="0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13;p56">
                <a:extLst>
                  <a:ext uri="{FF2B5EF4-FFF2-40B4-BE49-F238E27FC236}">
                    <a16:creationId xmlns:a16="http://schemas.microsoft.com/office/drawing/2014/main" id="{AA4E0C0E-4629-8C62-5744-A793699E8B3B}"/>
                  </a:ext>
                </a:extLst>
              </p:cNvPr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14;p56">
                <a:extLst>
                  <a:ext uri="{FF2B5EF4-FFF2-40B4-BE49-F238E27FC236}">
                    <a16:creationId xmlns:a16="http://schemas.microsoft.com/office/drawing/2014/main" id="{46CEEBE0-5C53-D1C5-2E80-CC86B2D2C297}"/>
                  </a:ext>
                </a:extLst>
              </p:cNvPr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6" h="8283" fill="none" extrusionOk="0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15;p56">
                <a:extLst>
                  <a:ext uri="{FF2B5EF4-FFF2-40B4-BE49-F238E27FC236}">
                    <a16:creationId xmlns:a16="http://schemas.microsoft.com/office/drawing/2014/main" id="{325446CA-CB2E-CA09-63B4-319708187C03}"/>
                  </a:ext>
                </a:extLst>
              </p:cNvPr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16;p56">
                <a:extLst>
                  <a:ext uri="{FF2B5EF4-FFF2-40B4-BE49-F238E27FC236}">
                    <a16:creationId xmlns:a16="http://schemas.microsoft.com/office/drawing/2014/main" id="{3EBFF2AE-59C4-A16C-EDDA-BB9B447F75FA}"/>
                  </a:ext>
                </a:extLst>
              </p:cNvPr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17;p56">
                <a:extLst>
                  <a:ext uri="{FF2B5EF4-FFF2-40B4-BE49-F238E27FC236}">
                    <a16:creationId xmlns:a16="http://schemas.microsoft.com/office/drawing/2014/main" id="{8FFF1767-1117-2B1A-426D-85F1B8D04B84}"/>
                  </a:ext>
                </a:extLst>
              </p:cNvPr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avLst/>
                <a:gdLst/>
                <a:ahLst/>
                <a:cxnLst/>
                <a:rect l="l" t="t" r="r" b="b"/>
                <a:pathLst>
                  <a:path w="11446" h="5361" fill="none" extrusionOk="0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18;p56">
                <a:extLst>
                  <a:ext uri="{FF2B5EF4-FFF2-40B4-BE49-F238E27FC236}">
                    <a16:creationId xmlns:a16="http://schemas.microsoft.com/office/drawing/2014/main" id="{8CFCFA98-697D-680D-1D5F-535AE220CF18}"/>
                  </a:ext>
                </a:extLst>
              </p:cNvPr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7975" h="3727" fill="none" extrusionOk="0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19;p56">
                <a:extLst>
                  <a:ext uri="{FF2B5EF4-FFF2-40B4-BE49-F238E27FC236}">
                    <a16:creationId xmlns:a16="http://schemas.microsoft.com/office/drawing/2014/main" id="{309312DB-AB5B-067A-B49D-9FEC83282B7A}"/>
                  </a:ext>
                </a:extLst>
              </p:cNvPr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20;p56">
                <a:extLst>
                  <a:ext uri="{FF2B5EF4-FFF2-40B4-BE49-F238E27FC236}">
                    <a16:creationId xmlns:a16="http://schemas.microsoft.com/office/drawing/2014/main" id="{6B04FD8A-4BBC-9332-E31A-B0D58C63AB42}"/>
                  </a:ext>
                </a:extLst>
              </p:cNvPr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21;p56">
                <a:extLst>
                  <a:ext uri="{FF2B5EF4-FFF2-40B4-BE49-F238E27FC236}">
                    <a16:creationId xmlns:a16="http://schemas.microsoft.com/office/drawing/2014/main" id="{92C9C825-DC77-51ED-57EA-BEBB52572A61}"/>
                  </a:ext>
                </a:extLst>
              </p:cNvPr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79" h="4731" fill="none" extrusionOk="0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22;p56">
                <a:extLst>
                  <a:ext uri="{FF2B5EF4-FFF2-40B4-BE49-F238E27FC236}">
                    <a16:creationId xmlns:a16="http://schemas.microsoft.com/office/drawing/2014/main" id="{FD709CB1-FCA2-3D7A-FAE9-453D8D4314B8}"/>
                  </a:ext>
                </a:extLst>
              </p:cNvPr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91" h="4731" fill="none" extrusionOk="0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23;p56">
                <a:extLst>
                  <a:ext uri="{FF2B5EF4-FFF2-40B4-BE49-F238E27FC236}">
                    <a16:creationId xmlns:a16="http://schemas.microsoft.com/office/drawing/2014/main" id="{CD22C442-D539-9F0C-B105-786055F8FDFD}"/>
                  </a:ext>
                </a:extLst>
              </p:cNvPr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15948" h="7479" fill="none" extrusionOk="0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w="5350" cap="flat" cmpd="sng">
                <a:solidFill>
                  <a:schemeClr val="dk1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24;p56">
                <a:extLst>
                  <a:ext uri="{FF2B5EF4-FFF2-40B4-BE49-F238E27FC236}">
                    <a16:creationId xmlns:a16="http://schemas.microsoft.com/office/drawing/2014/main" id="{32A3186F-F051-EFD1-3E66-DAD7D4CB1C9C}"/>
                  </a:ext>
                </a:extLst>
              </p:cNvPr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5135" extrusionOk="0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25;p56">
                <a:extLst>
                  <a:ext uri="{FF2B5EF4-FFF2-40B4-BE49-F238E27FC236}">
                    <a16:creationId xmlns:a16="http://schemas.microsoft.com/office/drawing/2014/main" id="{8854FD8D-AD9A-B5AC-543D-D1EBA85E0973}"/>
                  </a:ext>
                </a:extLst>
              </p:cNvPr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927" extrusionOk="0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26;p56">
                <a:extLst>
                  <a:ext uri="{FF2B5EF4-FFF2-40B4-BE49-F238E27FC236}">
                    <a16:creationId xmlns:a16="http://schemas.microsoft.com/office/drawing/2014/main" id="{3100F9DB-9A95-660B-B777-DB9AC5C67FCE}"/>
                  </a:ext>
                </a:extLst>
              </p:cNvPr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6179" extrusionOk="0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27;p56">
                <a:extLst>
                  <a:ext uri="{FF2B5EF4-FFF2-40B4-BE49-F238E27FC236}">
                    <a16:creationId xmlns:a16="http://schemas.microsoft.com/office/drawing/2014/main" id="{CE48E5D9-6423-578C-245F-889516274A40}"/>
                  </a:ext>
                </a:extLst>
              </p:cNvPr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10306" h="4959" extrusionOk="0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28;p56">
                <a:extLst>
                  <a:ext uri="{FF2B5EF4-FFF2-40B4-BE49-F238E27FC236}">
                    <a16:creationId xmlns:a16="http://schemas.microsoft.com/office/drawing/2014/main" id="{A5D7461C-8368-DB47-9F2C-A9AAE90AAE72}"/>
                  </a:ext>
                </a:extLst>
              </p:cNvPr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7693" extrusionOk="0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29;p56">
                <a:extLst>
                  <a:ext uri="{FF2B5EF4-FFF2-40B4-BE49-F238E27FC236}">
                    <a16:creationId xmlns:a16="http://schemas.microsoft.com/office/drawing/2014/main" id="{E7121159-3F28-8D0A-77BC-231F1E0C6112}"/>
                  </a:ext>
                </a:extLst>
              </p:cNvPr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53" extrusionOk="0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30;p56">
                <a:extLst>
                  <a:ext uri="{FF2B5EF4-FFF2-40B4-BE49-F238E27FC236}">
                    <a16:creationId xmlns:a16="http://schemas.microsoft.com/office/drawing/2014/main" id="{E71FCF35-AF2C-B9E4-4B59-F1DC37EDA24F}"/>
                  </a:ext>
                </a:extLst>
              </p:cNvPr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056" extrusionOk="0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31;p56">
                <a:extLst>
                  <a:ext uri="{FF2B5EF4-FFF2-40B4-BE49-F238E27FC236}">
                    <a16:creationId xmlns:a16="http://schemas.microsoft.com/office/drawing/2014/main" id="{D8778965-0A67-882E-8CF5-BE27BA3C089A}"/>
                  </a:ext>
                </a:extLst>
              </p:cNvPr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13656" extrusionOk="0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32;p56">
                <a:extLst>
                  <a:ext uri="{FF2B5EF4-FFF2-40B4-BE49-F238E27FC236}">
                    <a16:creationId xmlns:a16="http://schemas.microsoft.com/office/drawing/2014/main" id="{32A1F9AA-8B7E-23AE-A6CB-8E2CDA8AAFEA}"/>
                  </a:ext>
                </a:extLst>
              </p:cNvPr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698" fill="none" extrusionOk="0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w="4350" cap="flat" cmpd="sng">
                <a:solidFill>
                  <a:schemeClr val="accent2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33;p56">
                <a:extLst>
                  <a:ext uri="{FF2B5EF4-FFF2-40B4-BE49-F238E27FC236}">
                    <a16:creationId xmlns:a16="http://schemas.microsoft.com/office/drawing/2014/main" id="{32302BD5-5A6D-2191-BE21-53BBD84E51CC}"/>
                  </a:ext>
                </a:extLst>
              </p:cNvPr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259" extrusionOk="0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34;p56">
                <a:extLst>
                  <a:ext uri="{FF2B5EF4-FFF2-40B4-BE49-F238E27FC236}">
                    <a16:creationId xmlns:a16="http://schemas.microsoft.com/office/drawing/2014/main" id="{6111B013-3035-DC2F-A1C7-1239D0C99C6F}"/>
                  </a:ext>
                </a:extLst>
              </p:cNvPr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8430" extrusionOk="0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35;p56">
                <a:extLst>
                  <a:ext uri="{FF2B5EF4-FFF2-40B4-BE49-F238E27FC236}">
                    <a16:creationId xmlns:a16="http://schemas.microsoft.com/office/drawing/2014/main" id="{6FA09568-7C64-CCEE-F8BC-9EA0851D9A3B}"/>
                  </a:ext>
                </a:extLst>
              </p:cNvPr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657" extrusionOk="0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36;p56">
                <a:extLst>
                  <a:ext uri="{FF2B5EF4-FFF2-40B4-BE49-F238E27FC236}">
                    <a16:creationId xmlns:a16="http://schemas.microsoft.com/office/drawing/2014/main" id="{3F6FCD74-CF41-169E-96CE-56C2B2E4F644}"/>
                  </a:ext>
                </a:extLst>
              </p:cNvPr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13818" extrusionOk="0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37;p56">
                <a:extLst>
                  <a:ext uri="{FF2B5EF4-FFF2-40B4-BE49-F238E27FC236}">
                    <a16:creationId xmlns:a16="http://schemas.microsoft.com/office/drawing/2014/main" id="{35AD5720-529E-20D7-0FE6-7646F9072B7D}"/>
                  </a:ext>
                </a:extLst>
              </p:cNvPr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301" extrusionOk="0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90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AD6AC84-8523-8A3A-C343-8F11BC3D8825}"/>
              </a:ext>
            </a:extLst>
          </p:cNvPr>
          <p:cNvSpPr/>
          <p:nvPr/>
        </p:nvSpPr>
        <p:spPr>
          <a:xfrm>
            <a:off x="3938954" y="2492618"/>
            <a:ext cx="3811869" cy="18727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IMAGE DIMENSION INFLUENCE</a:t>
            </a:r>
            <a:endParaRPr lang="it-IT" sz="3600" dirty="0"/>
          </a:p>
        </p:txBody>
      </p:sp>
      <p:pic>
        <p:nvPicPr>
          <p:cNvPr id="41" name="Picture 40" descr="A cartoon of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1802827E-EC2A-851F-40D1-C47C306D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4" y="2655278"/>
            <a:ext cx="2574680" cy="2574680"/>
          </a:xfrm>
          <a:prstGeom prst="rect">
            <a:avLst/>
          </a:prstGeom>
        </p:spPr>
      </p:pic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855023" y="281078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Cosa succede se faccio variare la </a:t>
            </a:r>
            <a:r>
              <a:rPr lang="it-IT" sz="2400" b="1" dirty="0"/>
              <a:t>dimensione dell’immagine</a:t>
            </a:r>
            <a:r>
              <a:rPr lang="it-IT" sz="2400" dirty="0"/>
              <a:t> in input?</a:t>
            </a:r>
            <a:endParaRPr sz="24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3651923" y="1703536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Domanda</a:t>
            </a:r>
          </a:p>
        </p:txBody>
      </p:sp>
    </p:spTree>
    <p:extLst>
      <p:ext uri="{BB962C8B-B14F-4D97-AF65-F5344CB8AC3E}">
        <p14:creationId xmlns:p14="http://schemas.microsoft.com/office/powerpoint/2010/main" val="58544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IMAGE DIMENSION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3" name="Picture 2" descr="A picture containing text, screenshot, colorfulness, plot&#10;&#10;Description automatically generated">
            <a:extLst>
              <a:ext uri="{FF2B5EF4-FFF2-40B4-BE49-F238E27FC236}">
                <a16:creationId xmlns:a16="http://schemas.microsoft.com/office/drawing/2014/main" id="{0A14D5F6-96B2-4080-AD2D-C5AA660D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92" y="1901221"/>
            <a:ext cx="4377542" cy="22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IMAGE DIMENSION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991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Miglioramenti passando da </a:t>
            </a:r>
            <a:r>
              <a:rPr lang="it-IT" sz="1600" b="1" dirty="0"/>
              <a:t>90 x 60</a:t>
            </a:r>
            <a:r>
              <a:rPr lang="it-IT" sz="1600" dirty="0"/>
              <a:t> a </a:t>
            </a:r>
            <a:r>
              <a:rPr lang="it-IT" sz="1600" b="1" dirty="0"/>
              <a:t>120 x 80</a:t>
            </a:r>
            <a:r>
              <a:rPr lang="it-IT" sz="1600" dirty="0"/>
              <a:t>, ma aumentando ancora la dimensione non ce ne erano di significativi, quindi abbiamo optato per </a:t>
            </a:r>
            <a:r>
              <a:rPr lang="it-IT" sz="1600" b="1" dirty="0"/>
              <a:t>90 x 60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>
              <a:buNone/>
            </a:pPr>
            <a:r>
              <a:rPr lang="it-IT" sz="1600" b="1" dirty="0"/>
              <a:t>Nota</a:t>
            </a:r>
            <a:r>
              <a:rPr lang="it-IT" sz="1600" dirty="0"/>
              <a:t>: non abbiamo scelto 150 x 100 perché volevamo ridurre il carico computazionale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3" name="Picture 2" descr="A picture containing text, screenshot, colorfulness, plot&#10;&#10;Description automatically generated">
            <a:extLst>
              <a:ext uri="{FF2B5EF4-FFF2-40B4-BE49-F238E27FC236}">
                <a16:creationId xmlns:a16="http://schemas.microsoft.com/office/drawing/2014/main" id="{0A14D5F6-96B2-4080-AD2D-C5AA660D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92" y="1901221"/>
            <a:ext cx="4377542" cy="22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IMAGE DIMENSION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CC6A64F-C7DA-3E88-F975-E5B348E4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46269"/>
            <a:ext cx="4221588" cy="22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Indice della presentazione</a:t>
            </a:r>
            <a:endParaRPr dirty="0"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 flipH="1">
            <a:off x="773274" y="1835766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 idx="3"/>
          </p:nvPr>
        </p:nvSpPr>
        <p:spPr>
          <a:xfrm flipH="1">
            <a:off x="3379651" y="185153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L’approccio</a:t>
            </a:r>
            <a:endParaRPr dirty="0"/>
          </a:p>
        </p:txBody>
      </p:sp>
      <p:sp>
        <p:nvSpPr>
          <p:cNvPr id="150" name="Google Shape;150;p31"/>
          <p:cNvSpPr txBox="1">
            <a:spLocks noGrp="1"/>
          </p:cNvSpPr>
          <p:nvPr>
            <p:ph type="ctrTitle" idx="6"/>
          </p:nvPr>
        </p:nvSpPr>
        <p:spPr>
          <a:xfrm flipH="1">
            <a:off x="5792712" y="185784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pipeline</a:t>
            </a: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ctrTitle" idx="9"/>
          </p:nvPr>
        </p:nvSpPr>
        <p:spPr>
          <a:xfrm flipH="1">
            <a:off x="2042356" y="352373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Analisi</a:t>
            </a:r>
            <a:r>
              <a:rPr lang="en" dirty="0"/>
              <a:t> </a:t>
            </a:r>
            <a:r>
              <a:rPr lang="en" dirty="0" err="1"/>
              <a:t>dei</a:t>
            </a:r>
            <a:r>
              <a:rPr lang="en" dirty="0"/>
              <a:t> </a:t>
            </a:r>
            <a:r>
              <a:rPr lang="en" dirty="0" err="1"/>
              <a:t>risultati</a:t>
            </a:r>
            <a:endParaRPr dirty="0"/>
          </a:p>
        </p:txBody>
      </p:sp>
      <p:sp>
        <p:nvSpPr>
          <p:cNvPr id="154" name="Google Shape;154;p31"/>
          <p:cNvSpPr txBox="1">
            <a:spLocks noGrp="1"/>
          </p:cNvSpPr>
          <p:nvPr>
            <p:ph type="ctrTitle" idx="15"/>
          </p:nvPr>
        </p:nvSpPr>
        <p:spPr>
          <a:xfrm flipH="1">
            <a:off x="4566162" y="3890921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r>
              <a:rPr lang="en" dirty="0"/>
              <a:t> e </a:t>
            </a:r>
            <a:r>
              <a:rPr lang="en" dirty="0" err="1"/>
              <a:t>Sviluppi</a:t>
            </a:r>
            <a:r>
              <a:rPr lang="en" dirty="0"/>
              <a:t> </a:t>
            </a:r>
            <a:r>
              <a:rPr lang="en" dirty="0" err="1"/>
              <a:t>Futuri</a:t>
            </a:r>
            <a:endParaRPr dirty="0"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2"/>
          </p:nvPr>
        </p:nvSpPr>
        <p:spPr>
          <a:xfrm>
            <a:off x="1760724" y="135435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7" name="Google Shape;157;p31"/>
          <p:cNvSpPr txBox="1">
            <a:spLocks noGrp="1"/>
          </p:cNvSpPr>
          <p:nvPr>
            <p:ph type="title" idx="5"/>
          </p:nvPr>
        </p:nvSpPr>
        <p:spPr>
          <a:xfrm>
            <a:off x="4098299" y="135436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 idx="14"/>
          </p:nvPr>
        </p:nvSpPr>
        <p:spPr>
          <a:xfrm>
            <a:off x="2795206" y="301883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7"/>
          </p:nvPr>
        </p:nvSpPr>
        <p:spPr>
          <a:xfrm>
            <a:off x="5323996" y="301883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 idx="8"/>
          </p:nvPr>
        </p:nvSpPr>
        <p:spPr>
          <a:xfrm>
            <a:off x="6492612" y="135482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IMAGE DIMENSION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875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Stesso discorso, miglioramenti da </a:t>
            </a:r>
            <a:r>
              <a:rPr lang="it-IT" sz="1600" b="1" dirty="0"/>
              <a:t>60 x 40 </a:t>
            </a:r>
            <a:r>
              <a:rPr lang="it-IT" sz="1600" dirty="0"/>
              <a:t>a </a:t>
            </a:r>
            <a:r>
              <a:rPr lang="it-IT" sz="1600" b="1" dirty="0"/>
              <a:t>90 x 60</a:t>
            </a:r>
            <a:r>
              <a:rPr lang="it-IT" sz="1600" dirty="0"/>
              <a:t>, ma attenuazioni quando salivamo a </a:t>
            </a:r>
            <a:r>
              <a:rPr lang="it-IT" sz="1600" b="1" dirty="0"/>
              <a:t>120 x 80</a:t>
            </a:r>
            <a:r>
              <a:rPr lang="it-IT" sz="1600" dirty="0"/>
              <a:t>, in questo caso abbiamo scelto </a:t>
            </a:r>
            <a:r>
              <a:rPr lang="it-IT" sz="1600" b="1" dirty="0"/>
              <a:t>90x60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/>
              <a:t>Nota</a:t>
            </a:r>
            <a:r>
              <a:rPr lang="it-IT" sz="1600" dirty="0"/>
              <a:t>: non abbiamo scelto 120 x 80 perché volevamo ridurre il carico computazionale</a:t>
            </a: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239D296-0CD4-59C9-15ED-B0C2BF13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68248"/>
            <a:ext cx="4221588" cy="22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0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AD6AC84-8523-8A3A-C343-8F11BC3D8825}"/>
              </a:ext>
            </a:extLst>
          </p:cNvPr>
          <p:cNvSpPr/>
          <p:nvPr/>
        </p:nvSpPr>
        <p:spPr>
          <a:xfrm>
            <a:off x="3938954" y="2492618"/>
            <a:ext cx="3811869" cy="18727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BATCH SIZE INFLUENCE</a:t>
            </a:r>
            <a:endParaRPr lang="it-IT" sz="3600" dirty="0"/>
          </a:p>
        </p:txBody>
      </p:sp>
      <p:pic>
        <p:nvPicPr>
          <p:cNvPr id="41" name="Picture 40" descr="A cartoon of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1802827E-EC2A-851F-40D1-C47C306D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4" y="2655278"/>
            <a:ext cx="2574680" cy="2574680"/>
          </a:xfrm>
          <a:prstGeom prst="rect">
            <a:avLst/>
          </a:prstGeom>
        </p:spPr>
      </p:pic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855023" y="3004213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Cosa succede se faccio variare la </a:t>
            </a:r>
            <a:r>
              <a:rPr lang="it-IT" sz="2400" b="1" dirty="0"/>
              <a:t>batch size?</a:t>
            </a:r>
            <a:endParaRPr sz="24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3651923" y="1703536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Domanda</a:t>
            </a:r>
          </a:p>
        </p:txBody>
      </p:sp>
    </p:spTree>
    <p:extLst>
      <p:ext uri="{BB962C8B-B14F-4D97-AF65-F5344CB8AC3E}">
        <p14:creationId xmlns:p14="http://schemas.microsoft.com/office/powerpoint/2010/main" val="315360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BATCH SIZE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4" name="Picture 3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A5FACDB4-0587-CCB1-DC13-C08F6EC8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69772"/>
            <a:ext cx="4238548" cy="22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4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BATCH SIZE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3"/>
            <a:ext cx="3895800" cy="91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La </a:t>
            </a:r>
            <a:r>
              <a:rPr lang="it-IT" sz="1600" b="1" dirty="0" err="1"/>
              <a:t>batch_size</a:t>
            </a:r>
            <a:r>
              <a:rPr lang="it-IT" sz="1600" b="1" dirty="0"/>
              <a:t> impostata a 32</a:t>
            </a:r>
            <a:r>
              <a:rPr lang="it-IT" sz="1600" dirty="0"/>
              <a:t> ha portato a risultati migliori, quindi abbiamo sperimentato con questo valore</a:t>
            </a:r>
            <a:endParaRPr sz="1600" b="1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2" name="Picture 1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4CA0F655-6071-75A1-B239-838A920E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78564"/>
            <a:ext cx="4238548" cy="22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3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BATCH SIZE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2" name="Picture 1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7F28BBB0-7ADB-FA40-48EC-90D0D850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98903"/>
            <a:ext cx="4238548" cy="21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BATCH SIZE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Anche per le 3D CNN si è rivelato vantaggioso impostare il parametro </a:t>
            </a:r>
            <a:r>
              <a:rPr lang="it-IT" sz="1600" b="1" dirty="0" err="1"/>
              <a:t>batch_size</a:t>
            </a:r>
            <a:r>
              <a:rPr lang="it-IT" sz="1600" b="1" dirty="0"/>
              <a:t> a 32</a:t>
            </a:r>
            <a:endParaRPr sz="1600" b="1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4" name="Picture 3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96EB0529-BD9A-1FC4-6615-CBA98342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878987"/>
            <a:ext cx="4238548" cy="21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AD6AC84-8523-8A3A-C343-8F11BC3D8825}"/>
              </a:ext>
            </a:extLst>
          </p:cNvPr>
          <p:cNvSpPr/>
          <p:nvPr/>
        </p:nvSpPr>
        <p:spPr>
          <a:xfrm>
            <a:off x="3938954" y="2492618"/>
            <a:ext cx="3811869" cy="18727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SHUFFLE INFLUENCE</a:t>
            </a:r>
            <a:endParaRPr lang="it-IT" sz="3600" dirty="0"/>
          </a:p>
        </p:txBody>
      </p:sp>
      <p:pic>
        <p:nvPicPr>
          <p:cNvPr id="41" name="Picture 40" descr="A cartoon of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1802827E-EC2A-851F-40D1-C47C306D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4" y="2655278"/>
            <a:ext cx="2574680" cy="2574680"/>
          </a:xfrm>
          <a:prstGeom prst="rect">
            <a:avLst/>
          </a:prstGeom>
        </p:spPr>
      </p:pic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938953" y="2810782"/>
            <a:ext cx="3811869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Cosa succede se </a:t>
            </a:r>
            <a:r>
              <a:rPr lang="it-IT" sz="2400" b="1" dirty="0"/>
              <a:t>randomizzo</a:t>
            </a:r>
            <a:r>
              <a:rPr lang="it-IT" sz="2400" dirty="0"/>
              <a:t> il dataset durante l’addestramento?</a:t>
            </a:r>
            <a:endParaRPr sz="24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3651923" y="1703536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Domanda</a:t>
            </a:r>
          </a:p>
        </p:txBody>
      </p:sp>
    </p:spTree>
    <p:extLst>
      <p:ext uri="{BB962C8B-B14F-4D97-AF65-F5344CB8AC3E}">
        <p14:creationId xmlns:p14="http://schemas.microsoft.com/office/powerpoint/2010/main" val="194238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SHUFFLE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3" name="Picture 2" descr="A picture containing text, plot, diagram, colorfulness&#10;&#10;Description automatically generated">
            <a:extLst>
              <a:ext uri="{FF2B5EF4-FFF2-40B4-BE49-F238E27FC236}">
                <a16:creationId xmlns:a16="http://schemas.microsoft.com/office/drawing/2014/main" id="{11F0E70F-E943-1AFD-C3E6-FD0B682E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4238548" cy="22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15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SHUFFLE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Alternando lo shuffle, tra</a:t>
            </a:r>
            <a:r>
              <a:rPr lang="it-IT" sz="1600" b="1" dirty="0"/>
              <a:t> </a:t>
            </a:r>
            <a:r>
              <a:rPr lang="it-IT" sz="1600" b="1" dirty="0" err="1"/>
              <a:t>true</a:t>
            </a:r>
            <a:r>
              <a:rPr lang="it-IT" sz="1600" dirty="0"/>
              <a:t> e </a:t>
            </a:r>
            <a:r>
              <a:rPr lang="it-IT" sz="1600" b="1" dirty="0"/>
              <a:t>false, </a:t>
            </a:r>
            <a:r>
              <a:rPr lang="it-IT" sz="1600" dirty="0"/>
              <a:t>si è potuto notare come quest’ultimo </a:t>
            </a:r>
            <a:r>
              <a:rPr lang="it-IT" sz="1600" b="1" dirty="0"/>
              <a:t>non porti un notevole impatto</a:t>
            </a:r>
            <a:r>
              <a:rPr lang="it-IT" sz="1600" dirty="0"/>
              <a:t> sui risultati della rete</a:t>
            </a: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3" name="Picture 2" descr="A picture containing text, plot, diagram, colorfulness&#10;&#10;Description automatically generated">
            <a:extLst>
              <a:ext uri="{FF2B5EF4-FFF2-40B4-BE49-F238E27FC236}">
                <a16:creationId xmlns:a16="http://schemas.microsoft.com/office/drawing/2014/main" id="{2A182B83-1034-EC60-4575-2D92B574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4238548" cy="22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12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SHUFFLE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4" name="Picture 3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C3243AF0-79A9-CE9F-5A60-4E3B4053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3925304" cy="21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PROBLEMA</a:t>
            </a:r>
            <a:endParaRPr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5621050" y="2841677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Cos’è</a:t>
            </a:r>
            <a:r>
              <a:rPr lang="en" dirty="0"/>
              <a:t> </a:t>
            </a:r>
            <a:r>
              <a:rPr lang="en" dirty="0" err="1"/>
              <a:t>Babele</a:t>
            </a:r>
            <a:r>
              <a:rPr lang="en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SHUFFLE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In questo caso, il parametro </a:t>
            </a:r>
            <a:r>
              <a:rPr lang="it-IT" sz="1600" b="1" dirty="0"/>
              <a:t>shuffle = </a:t>
            </a:r>
            <a:r>
              <a:rPr lang="it-IT" sz="1600" b="1" dirty="0" err="1"/>
              <a:t>true</a:t>
            </a:r>
            <a:r>
              <a:rPr lang="it-IT" sz="1600" b="1" dirty="0"/>
              <a:t>,</a:t>
            </a:r>
            <a:r>
              <a:rPr lang="it-IT" sz="1600" dirty="0"/>
              <a:t> portava a </a:t>
            </a:r>
            <a:r>
              <a:rPr lang="it-IT" sz="1600" b="1" dirty="0"/>
              <a:t>risultati leggermente migliori </a:t>
            </a:r>
            <a:r>
              <a:rPr lang="it-IT" sz="1600" dirty="0"/>
              <a:t>rispetto ad averlo impostato a </a:t>
            </a:r>
            <a:r>
              <a:rPr lang="it-IT" sz="1600" b="1" dirty="0"/>
              <a:t>false</a:t>
            </a: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2" name="Picture 1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DA6A4DD9-EA1F-EDFE-7E81-517987DE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3925304" cy="21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89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AD6AC84-8523-8A3A-C343-8F11BC3D8825}"/>
              </a:ext>
            </a:extLst>
          </p:cNvPr>
          <p:cNvSpPr/>
          <p:nvPr/>
        </p:nvSpPr>
        <p:spPr>
          <a:xfrm>
            <a:off x="3938954" y="2492618"/>
            <a:ext cx="3811869" cy="18727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FRAME STEP INFLUENCE</a:t>
            </a:r>
            <a:endParaRPr lang="it-IT" sz="3600" dirty="0"/>
          </a:p>
        </p:txBody>
      </p:sp>
      <p:pic>
        <p:nvPicPr>
          <p:cNvPr id="41" name="Picture 40" descr="A cartoon of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1802827E-EC2A-851F-40D1-C47C306D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4" y="2655278"/>
            <a:ext cx="2574680" cy="2574680"/>
          </a:xfrm>
          <a:prstGeom prst="rect">
            <a:avLst/>
          </a:prstGeom>
        </p:spPr>
      </p:pic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855023" y="281078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Cosa succede se faccio variare il parametro </a:t>
            </a:r>
            <a:r>
              <a:rPr lang="it-IT" sz="2400" b="1" dirty="0" err="1"/>
              <a:t>frame_step</a:t>
            </a:r>
            <a:r>
              <a:rPr lang="it-IT" sz="2400" dirty="0"/>
              <a:t>?</a:t>
            </a:r>
            <a:endParaRPr sz="24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3651923" y="1703536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Domanda</a:t>
            </a:r>
          </a:p>
        </p:txBody>
      </p:sp>
    </p:spTree>
    <p:extLst>
      <p:ext uri="{BB962C8B-B14F-4D97-AF65-F5344CB8AC3E}">
        <p14:creationId xmlns:p14="http://schemas.microsoft.com/office/powerpoint/2010/main" val="777863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FRAME STEP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83A9444-B8D4-B7D2-9A44-66E121F8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23" y="1755472"/>
            <a:ext cx="4238548" cy="22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08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FRAME STEP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Impostando un </a:t>
            </a:r>
            <a:r>
              <a:rPr lang="it-IT" sz="1600" dirty="0" err="1"/>
              <a:t>frame_step</a:t>
            </a:r>
            <a:r>
              <a:rPr lang="it-IT" sz="1600" dirty="0"/>
              <a:t> relativamente </a:t>
            </a:r>
            <a:r>
              <a:rPr lang="it-IT" sz="1600" b="1" dirty="0"/>
              <a:t>basso</a:t>
            </a:r>
            <a:r>
              <a:rPr lang="it-IT" sz="1600" dirty="0"/>
              <a:t>, si ottengono </a:t>
            </a:r>
            <a:r>
              <a:rPr lang="it-IT" sz="1600" b="1" dirty="0"/>
              <a:t>risultati migliori</a:t>
            </a:r>
            <a:r>
              <a:rPr lang="it-IT" sz="1600" dirty="0"/>
              <a:t>, quindi abbiamo continuato con </a:t>
            </a:r>
            <a:r>
              <a:rPr lang="it-IT" sz="1600" b="1" dirty="0" err="1"/>
              <a:t>frame_step</a:t>
            </a:r>
            <a:r>
              <a:rPr lang="it-IT" sz="1600" b="1" dirty="0"/>
              <a:t> = 2</a:t>
            </a: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2D CNN</a:t>
            </a:r>
          </a:p>
        </p:txBody>
      </p:sp>
      <p:pic>
        <p:nvPicPr>
          <p:cNvPr id="2" name="Picture 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2FBBB5A-6506-87AE-DA7B-CD4A5F49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23" y="1755472"/>
            <a:ext cx="4238548" cy="22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5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FRAME STEP INFLUENCE</a:t>
            </a:r>
            <a:endParaRPr lang="it-IT" sz="3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3" name="Picture 2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5A746D5D-D9DF-8A40-8B7B-EE13A111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4186989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03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FRAME STEP INFLUENCE</a:t>
            </a:r>
            <a:endParaRPr lang="it-IT" sz="3600" dirty="0"/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9AAC9DFC-85DF-634D-78B9-614032ECAE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98300" y="2503612"/>
            <a:ext cx="3895800" cy="123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/>
              <a:t>Anche in questo caso, un </a:t>
            </a:r>
            <a:r>
              <a:rPr lang="it-IT" sz="1600" dirty="0" err="1"/>
              <a:t>frame_step</a:t>
            </a:r>
            <a:r>
              <a:rPr lang="it-IT" sz="1600" dirty="0"/>
              <a:t> basso portava a risultati migliori, per le 3D CNN è stato mantenuto un </a:t>
            </a:r>
            <a:r>
              <a:rPr lang="it-IT" sz="1600" b="1" dirty="0" err="1"/>
              <a:t>frame_step</a:t>
            </a:r>
            <a:r>
              <a:rPr lang="it-IT" sz="1600" b="1" dirty="0"/>
              <a:t> = 3</a:t>
            </a:r>
            <a:endParaRPr sz="1600" dirty="0"/>
          </a:p>
        </p:txBody>
      </p:sp>
      <p:sp>
        <p:nvSpPr>
          <p:cNvPr id="44" name="Google Shape;328;p42">
            <a:extLst>
              <a:ext uri="{FF2B5EF4-FFF2-40B4-BE49-F238E27FC236}">
                <a16:creationId xmlns:a16="http://schemas.microsoft.com/office/drawing/2014/main" id="{0DC51523-941B-0D47-0867-30B355C88DAD}"/>
              </a:ext>
            </a:extLst>
          </p:cNvPr>
          <p:cNvSpPr txBox="1">
            <a:spLocks/>
          </p:cNvSpPr>
          <p:nvPr/>
        </p:nvSpPr>
        <p:spPr>
          <a:xfrm>
            <a:off x="-36450" y="175547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4400" dirty="0"/>
              <a:t>3D CNN</a:t>
            </a:r>
          </a:p>
        </p:txBody>
      </p:sp>
      <p:pic>
        <p:nvPicPr>
          <p:cNvPr id="3" name="Picture 2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52C88E03-A45C-B062-AC20-B593AF375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50" y="1755472"/>
            <a:ext cx="4186989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1802942" y="1914900"/>
            <a:ext cx="5538115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RISULTATI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/>
          <p:nvPr/>
        </p:nvSpPr>
        <p:spPr>
          <a:xfrm>
            <a:off x="398029" y="1796784"/>
            <a:ext cx="2614120" cy="1243504"/>
          </a:xfrm>
          <a:prstGeom prst="roundRect">
            <a:avLst>
              <a:gd name="adj" fmla="val 92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398029" y="2421836"/>
            <a:ext cx="2614120" cy="2142701"/>
          </a:xfrm>
          <a:prstGeom prst="roundRect">
            <a:avLst>
              <a:gd name="adj" fmla="val 20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2D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Migliore</a:t>
            </a:r>
            <a:r>
              <a:rPr lang="en-GB" sz="2000" dirty="0"/>
              <a:t> </a:t>
            </a:r>
            <a:r>
              <a:rPr lang="en-GB" sz="2000" dirty="0" err="1"/>
              <a:t>configurazione</a:t>
            </a:r>
            <a:endParaRPr lang="en-GB" sz="2000" dirty="0"/>
          </a:p>
        </p:txBody>
      </p:sp>
      <p:sp>
        <p:nvSpPr>
          <p:cNvPr id="451" name="Google Shape;451;p46"/>
          <p:cNvSpPr/>
          <p:nvPr/>
        </p:nvSpPr>
        <p:spPr>
          <a:xfrm>
            <a:off x="398028" y="2421836"/>
            <a:ext cx="1327817" cy="2142700"/>
          </a:xfrm>
          <a:prstGeom prst="roundRect">
            <a:avLst>
              <a:gd name="adj" fmla="val 41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42233951-205B-FD4A-9B77-4F3792576A28}"/>
              </a:ext>
            </a:extLst>
          </p:cNvPr>
          <p:cNvSpPr txBox="1">
            <a:spLocks/>
          </p:cNvSpPr>
          <p:nvPr/>
        </p:nvSpPr>
        <p:spPr>
          <a:xfrm flipH="1">
            <a:off x="524139" y="1930729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Parametro</a:t>
            </a:r>
          </a:p>
        </p:txBody>
      </p:sp>
      <p:sp>
        <p:nvSpPr>
          <p:cNvPr id="4" name="Google Shape;329;p42">
            <a:extLst>
              <a:ext uri="{FF2B5EF4-FFF2-40B4-BE49-F238E27FC236}">
                <a16:creationId xmlns:a16="http://schemas.microsoft.com/office/drawing/2014/main" id="{5E401A43-1C42-9B5C-3DD2-38B8E46C564C}"/>
              </a:ext>
            </a:extLst>
          </p:cNvPr>
          <p:cNvSpPr txBox="1">
            <a:spLocks/>
          </p:cNvSpPr>
          <p:nvPr/>
        </p:nvSpPr>
        <p:spPr>
          <a:xfrm flipH="1">
            <a:off x="1768144" y="1930729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Valore</a:t>
            </a:r>
          </a:p>
        </p:txBody>
      </p:sp>
      <p:sp>
        <p:nvSpPr>
          <p:cNvPr id="5" name="Google Shape;329;p42">
            <a:extLst>
              <a:ext uri="{FF2B5EF4-FFF2-40B4-BE49-F238E27FC236}">
                <a16:creationId xmlns:a16="http://schemas.microsoft.com/office/drawing/2014/main" id="{BC2CBD7F-8851-97B8-21C7-55DFDFF681C8}"/>
              </a:ext>
            </a:extLst>
          </p:cNvPr>
          <p:cNvSpPr txBox="1">
            <a:spLocks/>
          </p:cNvSpPr>
          <p:nvPr/>
        </p:nvSpPr>
        <p:spPr>
          <a:xfrm flipH="1">
            <a:off x="461084" y="246116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Image res.</a:t>
            </a:r>
          </a:p>
        </p:txBody>
      </p: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D13F3618-291D-14B7-1834-0664AA37BA41}"/>
              </a:ext>
            </a:extLst>
          </p:cNvPr>
          <p:cNvSpPr txBox="1">
            <a:spLocks/>
          </p:cNvSpPr>
          <p:nvPr/>
        </p:nvSpPr>
        <p:spPr>
          <a:xfrm flipH="1">
            <a:off x="461084" y="280631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Numero frames</a:t>
            </a:r>
          </a:p>
        </p:txBody>
      </p:sp>
      <p:sp>
        <p:nvSpPr>
          <p:cNvPr id="7" name="Google Shape;329;p42">
            <a:extLst>
              <a:ext uri="{FF2B5EF4-FFF2-40B4-BE49-F238E27FC236}">
                <a16:creationId xmlns:a16="http://schemas.microsoft.com/office/drawing/2014/main" id="{6E9FECF5-3F59-625A-AE77-E58A14544684}"/>
              </a:ext>
            </a:extLst>
          </p:cNvPr>
          <p:cNvSpPr txBox="1">
            <a:spLocks/>
          </p:cNvSpPr>
          <p:nvPr/>
        </p:nvSpPr>
        <p:spPr>
          <a:xfrm flipH="1">
            <a:off x="461084" y="315704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Frame step</a:t>
            </a:r>
          </a:p>
        </p:txBody>
      </p:sp>
      <p:sp>
        <p:nvSpPr>
          <p:cNvPr id="8" name="Google Shape;329;p42">
            <a:extLst>
              <a:ext uri="{FF2B5EF4-FFF2-40B4-BE49-F238E27FC236}">
                <a16:creationId xmlns:a16="http://schemas.microsoft.com/office/drawing/2014/main" id="{382CBE7D-A891-49A2-4B5C-3245D058B244}"/>
              </a:ext>
            </a:extLst>
          </p:cNvPr>
          <p:cNvSpPr txBox="1">
            <a:spLocks/>
          </p:cNvSpPr>
          <p:nvPr/>
        </p:nvSpPr>
        <p:spPr>
          <a:xfrm flipH="1">
            <a:off x="461084" y="349901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Batch size</a:t>
            </a:r>
          </a:p>
        </p:txBody>
      </p:sp>
      <p:sp>
        <p:nvSpPr>
          <p:cNvPr id="9" name="Google Shape;329;p42">
            <a:extLst>
              <a:ext uri="{FF2B5EF4-FFF2-40B4-BE49-F238E27FC236}">
                <a16:creationId xmlns:a16="http://schemas.microsoft.com/office/drawing/2014/main" id="{EB8A056C-8763-EA06-06D0-02DDC2001720}"/>
              </a:ext>
            </a:extLst>
          </p:cNvPr>
          <p:cNvSpPr txBox="1">
            <a:spLocks/>
          </p:cNvSpPr>
          <p:nvPr/>
        </p:nvSpPr>
        <p:spPr>
          <a:xfrm flipH="1">
            <a:off x="461084" y="383107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Shuffle</a:t>
            </a:r>
          </a:p>
        </p:txBody>
      </p:sp>
      <p:sp>
        <p:nvSpPr>
          <p:cNvPr id="10" name="Google Shape;329;p42">
            <a:extLst>
              <a:ext uri="{FF2B5EF4-FFF2-40B4-BE49-F238E27FC236}">
                <a16:creationId xmlns:a16="http://schemas.microsoft.com/office/drawing/2014/main" id="{AE79DE3F-4579-E5DB-6CFC-3C17F86B05FD}"/>
              </a:ext>
            </a:extLst>
          </p:cNvPr>
          <p:cNvSpPr txBox="1">
            <a:spLocks/>
          </p:cNvSpPr>
          <p:nvPr/>
        </p:nvSpPr>
        <p:spPr>
          <a:xfrm flipH="1">
            <a:off x="461084" y="4145509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Learning rate</a:t>
            </a:r>
          </a:p>
        </p:txBody>
      </p:sp>
      <p:sp>
        <p:nvSpPr>
          <p:cNvPr id="14" name="Google Shape;329;p42">
            <a:extLst>
              <a:ext uri="{FF2B5EF4-FFF2-40B4-BE49-F238E27FC236}">
                <a16:creationId xmlns:a16="http://schemas.microsoft.com/office/drawing/2014/main" id="{9F5679A6-13ED-53D3-950F-A21771DF743E}"/>
              </a:ext>
            </a:extLst>
          </p:cNvPr>
          <p:cNvSpPr txBox="1">
            <a:spLocks/>
          </p:cNvSpPr>
          <p:nvPr/>
        </p:nvSpPr>
        <p:spPr>
          <a:xfrm flipH="1">
            <a:off x="1725847" y="246273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80 x 120</a:t>
            </a:r>
          </a:p>
        </p:txBody>
      </p:sp>
      <p:sp>
        <p:nvSpPr>
          <p:cNvPr id="15" name="Google Shape;329;p42">
            <a:extLst>
              <a:ext uri="{FF2B5EF4-FFF2-40B4-BE49-F238E27FC236}">
                <a16:creationId xmlns:a16="http://schemas.microsoft.com/office/drawing/2014/main" id="{6B8643EC-CA81-9B6B-77E6-283F473706CC}"/>
              </a:ext>
            </a:extLst>
          </p:cNvPr>
          <p:cNvSpPr txBox="1">
            <a:spLocks/>
          </p:cNvSpPr>
          <p:nvPr/>
        </p:nvSpPr>
        <p:spPr>
          <a:xfrm flipH="1">
            <a:off x="1725847" y="280788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60</a:t>
            </a:r>
          </a:p>
        </p:txBody>
      </p:sp>
      <p:sp>
        <p:nvSpPr>
          <p:cNvPr id="16" name="Google Shape;329;p42">
            <a:extLst>
              <a:ext uri="{FF2B5EF4-FFF2-40B4-BE49-F238E27FC236}">
                <a16:creationId xmlns:a16="http://schemas.microsoft.com/office/drawing/2014/main" id="{27141D1E-6A13-38EB-2D35-945A406049E8}"/>
              </a:ext>
            </a:extLst>
          </p:cNvPr>
          <p:cNvSpPr txBox="1">
            <a:spLocks/>
          </p:cNvSpPr>
          <p:nvPr/>
        </p:nvSpPr>
        <p:spPr>
          <a:xfrm flipH="1">
            <a:off x="1725847" y="315861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7" name="Google Shape;329;p42">
            <a:extLst>
              <a:ext uri="{FF2B5EF4-FFF2-40B4-BE49-F238E27FC236}">
                <a16:creationId xmlns:a16="http://schemas.microsoft.com/office/drawing/2014/main" id="{D9D964CA-776A-95F3-E175-A9CA35537DBD}"/>
              </a:ext>
            </a:extLst>
          </p:cNvPr>
          <p:cNvSpPr txBox="1">
            <a:spLocks/>
          </p:cNvSpPr>
          <p:nvPr/>
        </p:nvSpPr>
        <p:spPr>
          <a:xfrm flipH="1">
            <a:off x="1725847" y="350058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32</a:t>
            </a:r>
          </a:p>
        </p:txBody>
      </p:sp>
      <p:sp>
        <p:nvSpPr>
          <p:cNvPr id="18" name="Google Shape;329;p42">
            <a:extLst>
              <a:ext uri="{FF2B5EF4-FFF2-40B4-BE49-F238E27FC236}">
                <a16:creationId xmlns:a16="http://schemas.microsoft.com/office/drawing/2014/main" id="{2843D438-ECAC-45E4-F48B-D1708E9140C9}"/>
              </a:ext>
            </a:extLst>
          </p:cNvPr>
          <p:cNvSpPr txBox="1">
            <a:spLocks/>
          </p:cNvSpPr>
          <p:nvPr/>
        </p:nvSpPr>
        <p:spPr>
          <a:xfrm flipH="1">
            <a:off x="1725847" y="383264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True</a:t>
            </a:r>
          </a:p>
        </p:txBody>
      </p:sp>
      <p:sp>
        <p:nvSpPr>
          <p:cNvPr id="19" name="Google Shape;329;p42">
            <a:extLst>
              <a:ext uri="{FF2B5EF4-FFF2-40B4-BE49-F238E27FC236}">
                <a16:creationId xmlns:a16="http://schemas.microsoft.com/office/drawing/2014/main" id="{8E43EEDC-DD06-345D-6064-BC83D1AF150E}"/>
              </a:ext>
            </a:extLst>
          </p:cNvPr>
          <p:cNvSpPr txBox="1">
            <a:spLocks/>
          </p:cNvSpPr>
          <p:nvPr/>
        </p:nvSpPr>
        <p:spPr>
          <a:xfrm flipH="1">
            <a:off x="1725847" y="4147080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Adam (0.0001)</a:t>
            </a:r>
          </a:p>
        </p:txBody>
      </p:sp>
      <p:sp>
        <p:nvSpPr>
          <p:cNvPr id="24" name="Google Shape;450;p46">
            <a:extLst>
              <a:ext uri="{FF2B5EF4-FFF2-40B4-BE49-F238E27FC236}">
                <a16:creationId xmlns:a16="http://schemas.microsoft.com/office/drawing/2014/main" id="{BAA74017-CA14-5BC6-E5E1-FD7E4F646E38}"/>
              </a:ext>
            </a:extLst>
          </p:cNvPr>
          <p:cNvSpPr/>
          <p:nvPr/>
        </p:nvSpPr>
        <p:spPr>
          <a:xfrm>
            <a:off x="3227641" y="1506122"/>
            <a:ext cx="3630893" cy="1243504"/>
          </a:xfrm>
          <a:prstGeom prst="roundRect">
            <a:avLst>
              <a:gd name="adj" fmla="val 92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52;p46">
            <a:extLst>
              <a:ext uri="{FF2B5EF4-FFF2-40B4-BE49-F238E27FC236}">
                <a16:creationId xmlns:a16="http://schemas.microsoft.com/office/drawing/2014/main" id="{2EAB95A9-62CD-0679-7FCF-DF6E1DE926EA}"/>
              </a:ext>
            </a:extLst>
          </p:cNvPr>
          <p:cNvSpPr/>
          <p:nvPr/>
        </p:nvSpPr>
        <p:spPr>
          <a:xfrm>
            <a:off x="3227642" y="2131174"/>
            <a:ext cx="3630892" cy="2739714"/>
          </a:xfrm>
          <a:prstGeom prst="roundRect">
            <a:avLst>
              <a:gd name="adj" fmla="val 20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451;p46">
            <a:extLst>
              <a:ext uri="{FF2B5EF4-FFF2-40B4-BE49-F238E27FC236}">
                <a16:creationId xmlns:a16="http://schemas.microsoft.com/office/drawing/2014/main" id="{36C3602A-282E-F0A3-8861-0207FF487890}"/>
              </a:ext>
            </a:extLst>
          </p:cNvPr>
          <p:cNvSpPr/>
          <p:nvPr/>
        </p:nvSpPr>
        <p:spPr>
          <a:xfrm>
            <a:off x="3227642" y="2131173"/>
            <a:ext cx="1299410" cy="2739713"/>
          </a:xfrm>
          <a:prstGeom prst="roundRect">
            <a:avLst>
              <a:gd name="adj" fmla="val 41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29;p42">
            <a:extLst>
              <a:ext uri="{FF2B5EF4-FFF2-40B4-BE49-F238E27FC236}">
                <a16:creationId xmlns:a16="http://schemas.microsoft.com/office/drawing/2014/main" id="{D97B9F3A-A5DA-5444-C20B-BBB8E16F4CD1}"/>
              </a:ext>
            </a:extLst>
          </p:cNvPr>
          <p:cNvSpPr txBox="1">
            <a:spLocks/>
          </p:cNvSpPr>
          <p:nvPr/>
        </p:nvSpPr>
        <p:spPr>
          <a:xfrm flipH="1">
            <a:off x="3353752" y="164006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Classe</a:t>
            </a:r>
          </a:p>
        </p:txBody>
      </p:sp>
      <p:sp>
        <p:nvSpPr>
          <p:cNvPr id="28" name="Google Shape;329;p42">
            <a:extLst>
              <a:ext uri="{FF2B5EF4-FFF2-40B4-BE49-F238E27FC236}">
                <a16:creationId xmlns:a16="http://schemas.microsoft.com/office/drawing/2014/main" id="{42FEF0FC-1B95-5591-4674-B94E14240A60}"/>
              </a:ext>
            </a:extLst>
          </p:cNvPr>
          <p:cNvSpPr txBox="1">
            <a:spLocks/>
          </p:cNvSpPr>
          <p:nvPr/>
        </p:nvSpPr>
        <p:spPr>
          <a:xfrm flipH="1">
            <a:off x="4597757" y="164006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9" name="Google Shape;329;p42">
            <a:extLst>
              <a:ext uri="{FF2B5EF4-FFF2-40B4-BE49-F238E27FC236}">
                <a16:creationId xmlns:a16="http://schemas.microsoft.com/office/drawing/2014/main" id="{77A42BE8-A779-818E-8B9C-DA3345BAC079}"/>
              </a:ext>
            </a:extLst>
          </p:cNvPr>
          <p:cNvSpPr txBox="1">
            <a:spLocks/>
          </p:cNvSpPr>
          <p:nvPr/>
        </p:nvSpPr>
        <p:spPr>
          <a:xfrm flipH="1">
            <a:off x="3290697" y="217050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Italiano</a:t>
            </a:r>
          </a:p>
        </p:txBody>
      </p:sp>
      <p:sp>
        <p:nvSpPr>
          <p:cNvPr id="30" name="Google Shape;329;p42">
            <a:extLst>
              <a:ext uri="{FF2B5EF4-FFF2-40B4-BE49-F238E27FC236}">
                <a16:creationId xmlns:a16="http://schemas.microsoft.com/office/drawing/2014/main" id="{6A2F7E93-8C0C-691B-FE1B-232C69791ED3}"/>
              </a:ext>
            </a:extLst>
          </p:cNvPr>
          <p:cNvSpPr txBox="1">
            <a:spLocks/>
          </p:cNvSpPr>
          <p:nvPr/>
        </p:nvSpPr>
        <p:spPr>
          <a:xfrm flipH="1">
            <a:off x="3290697" y="25156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Inglese</a:t>
            </a:r>
          </a:p>
        </p:txBody>
      </p:sp>
      <p:sp>
        <p:nvSpPr>
          <p:cNvPr id="31" name="Google Shape;329;p42">
            <a:extLst>
              <a:ext uri="{FF2B5EF4-FFF2-40B4-BE49-F238E27FC236}">
                <a16:creationId xmlns:a16="http://schemas.microsoft.com/office/drawing/2014/main" id="{8A65B9A3-0A32-8065-3B12-765968F35B47}"/>
              </a:ext>
            </a:extLst>
          </p:cNvPr>
          <p:cNvSpPr txBox="1">
            <a:spLocks/>
          </p:cNvSpPr>
          <p:nvPr/>
        </p:nvSpPr>
        <p:spPr>
          <a:xfrm flipH="1">
            <a:off x="3290697" y="2866380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Tedesco</a:t>
            </a:r>
          </a:p>
        </p:txBody>
      </p:sp>
      <p:sp>
        <p:nvSpPr>
          <p:cNvPr id="32" name="Google Shape;329;p42">
            <a:extLst>
              <a:ext uri="{FF2B5EF4-FFF2-40B4-BE49-F238E27FC236}">
                <a16:creationId xmlns:a16="http://schemas.microsoft.com/office/drawing/2014/main" id="{068C4B06-532A-7F52-EDD1-B5A6CEEE3CD1}"/>
              </a:ext>
            </a:extLst>
          </p:cNvPr>
          <p:cNvSpPr txBox="1">
            <a:spLocks/>
          </p:cNvSpPr>
          <p:nvPr/>
        </p:nvSpPr>
        <p:spPr>
          <a:xfrm flipH="1">
            <a:off x="3290697" y="320835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Spagnolo</a:t>
            </a:r>
          </a:p>
        </p:txBody>
      </p:sp>
      <p:sp>
        <p:nvSpPr>
          <p:cNvPr id="33" name="Google Shape;329;p42">
            <a:extLst>
              <a:ext uri="{FF2B5EF4-FFF2-40B4-BE49-F238E27FC236}">
                <a16:creationId xmlns:a16="http://schemas.microsoft.com/office/drawing/2014/main" id="{7712113E-F5BC-5334-AD46-99B1F4899DBE}"/>
              </a:ext>
            </a:extLst>
          </p:cNvPr>
          <p:cNvSpPr txBox="1">
            <a:spLocks/>
          </p:cNvSpPr>
          <p:nvPr/>
        </p:nvSpPr>
        <p:spPr>
          <a:xfrm flipH="1">
            <a:off x="3290697" y="354041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Olandese</a:t>
            </a:r>
          </a:p>
        </p:txBody>
      </p:sp>
      <p:sp>
        <p:nvSpPr>
          <p:cNvPr id="34" name="Google Shape;329;p42">
            <a:extLst>
              <a:ext uri="{FF2B5EF4-FFF2-40B4-BE49-F238E27FC236}">
                <a16:creationId xmlns:a16="http://schemas.microsoft.com/office/drawing/2014/main" id="{D4CC95C3-FD34-FD64-32C3-F6804C050A58}"/>
              </a:ext>
            </a:extLst>
          </p:cNvPr>
          <p:cNvSpPr txBox="1">
            <a:spLocks/>
          </p:cNvSpPr>
          <p:nvPr/>
        </p:nvSpPr>
        <p:spPr>
          <a:xfrm flipH="1">
            <a:off x="3290697" y="385484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Russo</a:t>
            </a:r>
          </a:p>
        </p:txBody>
      </p:sp>
      <p:sp>
        <p:nvSpPr>
          <p:cNvPr id="35" name="Google Shape;329;p42">
            <a:extLst>
              <a:ext uri="{FF2B5EF4-FFF2-40B4-BE49-F238E27FC236}">
                <a16:creationId xmlns:a16="http://schemas.microsoft.com/office/drawing/2014/main" id="{21F1733C-B3A5-69EB-40EC-917F34D0D784}"/>
              </a:ext>
            </a:extLst>
          </p:cNvPr>
          <p:cNvSpPr txBox="1">
            <a:spLocks/>
          </p:cNvSpPr>
          <p:nvPr/>
        </p:nvSpPr>
        <p:spPr>
          <a:xfrm flipH="1">
            <a:off x="3290697" y="418690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Giapponese</a:t>
            </a:r>
          </a:p>
        </p:txBody>
      </p:sp>
      <p:sp>
        <p:nvSpPr>
          <p:cNvPr id="36" name="Google Shape;329;p42">
            <a:extLst>
              <a:ext uri="{FF2B5EF4-FFF2-40B4-BE49-F238E27FC236}">
                <a16:creationId xmlns:a16="http://schemas.microsoft.com/office/drawing/2014/main" id="{94BAE2EC-0847-95EF-3057-F55762FC7167}"/>
              </a:ext>
            </a:extLst>
          </p:cNvPr>
          <p:cNvSpPr txBox="1">
            <a:spLocks/>
          </p:cNvSpPr>
          <p:nvPr/>
        </p:nvSpPr>
        <p:spPr>
          <a:xfrm flipH="1">
            <a:off x="3290697" y="450714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Francese</a:t>
            </a:r>
          </a:p>
        </p:txBody>
      </p:sp>
      <p:sp>
        <p:nvSpPr>
          <p:cNvPr id="37" name="Google Shape;329;p42">
            <a:extLst>
              <a:ext uri="{FF2B5EF4-FFF2-40B4-BE49-F238E27FC236}">
                <a16:creationId xmlns:a16="http://schemas.microsoft.com/office/drawing/2014/main" id="{1280E2D6-CA7D-33F7-1EC0-4263CA166296}"/>
              </a:ext>
            </a:extLst>
          </p:cNvPr>
          <p:cNvSpPr txBox="1">
            <a:spLocks/>
          </p:cNvSpPr>
          <p:nvPr/>
        </p:nvSpPr>
        <p:spPr>
          <a:xfrm flipH="1">
            <a:off x="4555460" y="217207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0.45</a:t>
            </a:r>
          </a:p>
        </p:txBody>
      </p:sp>
      <p:sp>
        <p:nvSpPr>
          <p:cNvPr id="38" name="Google Shape;329;p42">
            <a:extLst>
              <a:ext uri="{FF2B5EF4-FFF2-40B4-BE49-F238E27FC236}">
                <a16:creationId xmlns:a16="http://schemas.microsoft.com/office/drawing/2014/main" id="{534E70BE-CA0C-24D0-94EE-E4A853F5AA98}"/>
              </a:ext>
            </a:extLst>
          </p:cNvPr>
          <p:cNvSpPr txBox="1">
            <a:spLocks/>
          </p:cNvSpPr>
          <p:nvPr/>
        </p:nvSpPr>
        <p:spPr>
          <a:xfrm flipH="1">
            <a:off x="4555460" y="251722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0.11</a:t>
            </a:r>
          </a:p>
        </p:txBody>
      </p:sp>
      <p:sp>
        <p:nvSpPr>
          <p:cNvPr id="39" name="Google Shape;329;p42">
            <a:extLst>
              <a:ext uri="{FF2B5EF4-FFF2-40B4-BE49-F238E27FC236}">
                <a16:creationId xmlns:a16="http://schemas.microsoft.com/office/drawing/2014/main" id="{3892CD5F-9149-627B-186A-6A8C4A4226AD}"/>
              </a:ext>
            </a:extLst>
          </p:cNvPr>
          <p:cNvSpPr txBox="1">
            <a:spLocks/>
          </p:cNvSpPr>
          <p:nvPr/>
        </p:nvSpPr>
        <p:spPr>
          <a:xfrm flipH="1">
            <a:off x="4555460" y="28679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0.78</a:t>
            </a:r>
          </a:p>
        </p:txBody>
      </p:sp>
      <p:sp>
        <p:nvSpPr>
          <p:cNvPr id="40" name="Google Shape;329;p42">
            <a:extLst>
              <a:ext uri="{FF2B5EF4-FFF2-40B4-BE49-F238E27FC236}">
                <a16:creationId xmlns:a16="http://schemas.microsoft.com/office/drawing/2014/main" id="{C5C5AC23-5949-CF6D-6DA6-995F4B3374C8}"/>
              </a:ext>
            </a:extLst>
          </p:cNvPr>
          <p:cNvSpPr txBox="1">
            <a:spLocks/>
          </p:cNvSpPr>
          <p:nvPr/>
        </p:nvSpPr>
        <p:spPr>
          <a:xfrm flipH="1">
            <a:off x="4555460" y="320992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0.30</a:t>
            </a:r>
          </a:p>
        </p:txBody>
      </p:sp>
      <p:sp>
        <p:nvSpPr>
          <p:cNvPr id="41" name="Google Shape;329;p42">
            <a:extLst>
              <a:ext uri="{FF2B5EF4-FFF2-40B4-BE49-F238E27FC236}">
                <a16:creationId xmlns:a16="http://schemas.microsoft.com/office/drawing/2014/main" id="{AF655C39-5DB9-EB42-3AA1-D2AA520675AB}"/>
              </a:ext>
            </a:extLst>
          </p:cNvPr>
          <p:cNvSpPr txBox="1">
            <a:spLocks/>
          </p:cNvSpPr>
          <p:nvPr/>
        </p:nvSpPr>
        <p:spPr>
          <a:xfrm flipH="1">
            <a:off x="4555460" y="354198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0.53</a:t>
            </a:r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FF575209-2B02-80D7-9AC1-1C8223F210FC}"/>
              </a:ext>
            </a:extLst>
          </p:cNvPr>
          <p:cNvSpPr txBox="1">
            <a:spLocks/>
          </p:cNvSpPr>
          <p:nvPr/>
        </p:nvSpPr>
        <p:spPr>
          <a:xfrm flipH="1">
            <a:off x="4555460" y="385641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0.13</a:t>
            </a:r>
          </a:p>
        </p:txBody>
      </p:sp>
      <p:sp>
        <p:nvSpPr>
          <p:cNvPr id="43" name="Google Shape;329;p42">
            <a:extLst>
              <a:ext uri="{FF2B5EF4-FFF2-40B4-BE49-F238E27FC236}">
                <a16:creationId xmlns:a16="http://schemas.microsoft.com/office/drawing/2014/main" id="{987259E1-1952-EC5B-148B-FB4B63DF69F1}"/>
              </a:ext>
            </a:extLst>
          </p:cNvPr>
          <p:cNvSpPr txBox="1">
            <a:spLocks/>
          </p:cNvSpPr>
          <p:nvPr/>
        </p:nvSpPr>
        <p:spPr>
          <a:xfrm flipH="1">
            <a:off x="4555460" y="418847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0.23</a:t>
            </a:r>
          </a:p>
        </p:txBody>
      </p:sp>
      <p:sp>
        <p:nvSpPr>
          <p:cNvPr id="44" name="Google Shape;329;p42">
            <a:extLst>
              <a:ext uri="{FF2B5EF4-FFF2-40B4-BE49-F238E27FC236}">
                <a16:creationId xmlns:a16="http://schemas.microsoft.com/office/drawing/2014/main" id="{36336C91-DC45-B5B3-8DE8-EDFC05A43F26}"/>
              </a:ext>
            </a:extLst>
          </p:cNvPr>
          <p:cNvSpPr txBox="1">
            <a:spLocks/>
          </p:cNvSpPr>
          <p:nvPr/>
        </p:nvSpPr>
        <p:spPr>
          <a:xfrm flipH="1">
            <a:off x="4555460" y="450871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0.38</a:t>
            </a:r>
          </a:p>
        </p:txBody>
      </p:sp>
      <p:sp>
        <p:nvSpPr>
          <p:cNvPr id="45" name="Google Shape;329;p42">
            <a:extLst>
              <a:ext uri="{FF2B5EF4-FFF2-40B4-BE49-F238E27FC236}">
                <a16:creationId xmlns:a16="http://schemas.microsoft.com/office/drawing/2014/main" id="{2CA0D0FC-7D6A-B808-48B7-11DD39890311}"/>
              </a:ext>
            </a:extLst>
          </p:cNvPr>
          <p:cNvSpPr txBox="1">
            <a:spLocks/>
          </p:cNvSpPr>
          <p:nvPr/>
        </p:nvSpPr>
        <p:spPr>
          <a:xfrm flipH="1">
            <a:off x="5614529" y="162981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46" name="Google Shape;329;p42">
            <a:extLst>
              <a:ext uri="{FF2B5EF4-FFF2-40B4-BE49-F238E27FC236}">
                <a16:creationId xmlns:a16="http://schemas.microsoft.com/office/drawing/2014/main" id="{27B6665D-2D34-0873-C866-C489C2680A1B}"/>
              </a:ext>
            </a:extLst>
          </p:cNvPr>
          <p:cNvSpPr txBox="1">
            <a:spLocks/>
          </p:cNvSpPr>
          <p:nvPr/>
        </p:nvSpPr>
        <p:spPr>
          <a:xfrm flipH="1">
            <a:off x="5631685" y="217364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0.45</a:t>
            </a:r>
          </a:p>
        </p:txBody>
      </p:sp>
      <p:sp>
        <p:nvSpPr>
          <p:cNvPr id="47" name="Google Shape;329;p42">
            <a:extLst>
              <a:ext uri="{FF2B5EF4-FFF2-40B4-BE49-F238E27FC236}">
                <a16:creationId xmlns:a16="http://schemas.microsoft.com/office/drawing/2014/main" id="{4418B07E-5EDA-B57D-598A-CF8FF29AC86A}"/>
              </a:ext>
            </a:extLst>
          </p:cNvPr>
          <p:cNvSpPr txBox="1">
            <a:spLocks/>
          </p:cNvSpPr>
          <p:nvPr/>
        </p:nvSpPr>
        <p:spPr>
          <a:xfrm flipH="1">
            <a:off x="5631685" y="251879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0.10</a:t>
            </a:r>
          </a:p>
        </p:txBody>
      </p:sp>
      <p:sp>
        <p:nvSpPr>
          <p:cNvPr id="48" name="Google Shape;329;p42">
            <a:extLst>
              <a:ext uri="{FF2B5EF4-FFF2-40B4-BE49-F238E27FC236}">
                <a16:creationId xmlns:a16="http://schemas.microsoft.com/office/drawing/2014/main" id="{97191408-170A-538E-6ED6-3F8D634B23CD}"/>
              </a:ext>
            </a:extLst>
          </p:cNvPr>
          <p:cNvSpPr txBox="1">
            <a:spLocks/>
          </p:cNvSpPr>
          <p:nvPr/>
        </p:nvSpPr>
        <p:spPr>
          <a:xfrm flipH="1">
            <a:off x="5631685" y="286952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0.75</a:t>
            </a:r>
          </a:p>
        </p:txBody>
      </p:sp>
      <p:sp>
        <p:nvSpPr>
          <p:cNvPr id="49" name="Google Shape;329;p42">
            <a:extLst>
              <a:ext uri="{FF2B5EF4-FFF2-40B4-BE49-F238E27FC236}">
                <a16:creationId xmlns:a16="http://schemas.microsoft.com/office/drawing/2014/main" id="{89BCADED-D98E-DAC9-ACD0-F7E0A2F3EF00}"/>
              </a:ext>
            </a:extLst>
          </p:cNvPr>
          <p:cNvSpPr txBox="1">
            <a:spLocks/>
          </p:cNvSpPr>
          <p:nvPr/>
        </p:nvSpPr>
        <p:spPr>
          <a:xfrm flipH="1">
            <a:off x="5631685" y="321149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0.20</a:t>
            </a:r>
          </a:p>
        </p:txBody>
      </p:sp>
      <p:sp>
        <p:nvSpPr>
          <p:cNvPr id="50" name="Google Shape;329;p42">
            <a:extLst>
              <a:ext uri="{FF2B5EF4-FFF2-40B4-BE49-F238E27FC236}">
                <a16:creationId xmlns:a16="http://schemas.microsoft.com/office/drawing/2014/main" id="{5C52BF35-C8E7-AE64-8EFB-9B62B67E7870}"/>
              </a:ext>
            </a:extLst>
          </p:cNvPr>
          <p:cNvSpPr txBox="1">
            <a:spLocks/>
          </p:cNvSpPr>
          <p:nvPr/>
        </p:nvSpPr>
        <p:spPr>
          <a:xfrm flipH="1">
            <a:off x="5631685" y="354355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0.85</a:t>
            </a:r>
          </a:p>
        </p:txBody>
      </p:sp>
      <p:sp>
        <p:nvSpPr>
          <p:cNvPr id="51" name="Google Shape;329;p42">
            <a:extLst>
              <a:ext uri="{FF2B5EF4-FFF2-40B4-BE49-F238E27FC236}">
                <a16:creationId xmlns:a16="http://schemas.microsoft.com/office/drawing/2014/main" id="{5D0BA787-B561-F233-0AC9-1573E01BB3A3}"/>
              </a:ext>
            </a:extLst>
          </p:cNvPr>
          <p:cNvSpPr txBox="1">
            <a:spLocks/>
          </p:cNvSpPr>
          <p:nvPr/>
        </p:nvSpPr>
        <p:spPr>
          <a:xfrm flipH="1">
            <a:off x="5631685" y="385798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0.05</a:t>
            </a:r>
          </a:p>
        </p:txBody>
      </p:sp>
      <p:sp>
        <p:nvSpPr>
          <p:cNvPr id="52" name="Google Shape;329;p42">
            <a:extLst>
              <a:ext uri="{FF2B5EF4-FFF2-40B4-BE49-F238E27FC236}">
                <a16:creationId xmlns:a16="http://schemas.microsoft.com/office/drawing/2014/main" id="{1ED3AE95-6994-9278-022E-CBDBEBDF2F62}"/>
              </a:ext>
            </a:extLst>
          </p:cNvPr>
          <p:cNvSpPr txBox="1">
            <a:spLocks/>
          </p:cNvSpPr>
          <p:nvPr/>
        </p:nvSpPr>
        <p:spPr>
          <a:xfrm flipH="1">
            <a:off x="5631685" y="419004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0.25</a:t>
            </a:r>
          </a:p>
        </p:txBody>
      </p:sp>
      <p:sp>
        <p:nvSpPr>
          <p:cNvPr id="53" name="Google Shape;329;p42">
            <a:extLst>
              <a:ext uri="{FF2B5EF4-FFF2-40B4-BE49-F238E27FC236}">
                <a16:creationId xmlns:a16="http://schemas.microsoft.com/office/drawing/2014/main" id="{5634058B-7E85-A1BD-43F0-BABA4D79C258}"/>
              </a:ext>
            </a:extLst>
          </p:cNvPr>
          <p:cNvSpPr txBox="1">
            <a:spLocks/>
          </p:cNvSpPr>
          <p:nvPr/>
        </p:nvSpPr>
        <p:spPr>
          <a:xfrm flipH="1">
            <a:off x="5631685" y="451028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0.60</a:t>
            </a:r>
          </a:p>
        </p:txBody>
      </p:sp>
      <p:sp>
        <p:nvSpPr>
          <p:cNvPr id="54" name="Google Shape;454;p46">
            <a:extLst>
              <a:ext uri="{FF2B5EF4-FFF2-40B4-BE49-F238E27FC236}">
                <a16:creationId xmlns:a16="http://schemas.microsoft.com/office/drawing/2014/main" id="{829EEDAD-F7C4-3265-98B8-DF75BD73CCB9}"/>
              </a:ext>
            </a:extLst>
          </p:cNvPr>
          <p:cNvSpPr txBox="1">
            <a:spLocks/>
          </p:cNvSpPr>
          <p:nvPr/>
        </p:nvSpPr>
        <p:spPr>
          <a:xfrm>
            <a:off x="7216997" y="2079094"/>
            <a:ext cx="1700671" cy="104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400" dirty="0"/>
              <a:t>Test</a:t>
            </a:r>
          </a:p>
          <a:p>
            <a:r>
              <a:rPr lang="en-GB" sz="2400" dirty="0"/>
              <a:t>Accuracy</a:t>
            </a:r>
          </a:p>
        </p:txBody>
      </p:sp>
      <p:sp>
        <p:nvSpPr>
          <p:cNvPr id="55" name="Google Shape;454;p46">
            <a:extLst>
              <a:ext uri="{FF2B5EF4-FFF2-40B4-BE49-F238E27FC236}">
                <a16:creationId xmlns:a16="http://schemas.microsoft.com/office/drawing/2014/main" id="{0C933D22-5550-AECA-A59E-F3D26C3F5FC0}"/>
              </a:ext>
            </a:extLst>
          </p:cNvPr>
          <p:cNvSpPr txBox="1">
            <a:spLocks/>
          </p:cNvSpPr>
          <p:nvPr/>
        </p:nvSpPr>
        <p:spPr>
          <a:xfrm>
            <a:off x="7216998" y="2796946"/>
            <a:ext cx="1700671" cy="104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3200" dirty="0"/>
              <a:t>0.42</a:t>
            </a:r>
          </a:p>
        </p:txBody>
      </p:sp>
    </p:spTree>
    <p:extLst>
      <p:ext uri="{BB962C8B-B14F-4D97-AF65-F5344CB8AC3E}">
        <p14:creationId xmlns:p14="http://schemas.microsoft.com/office/powerpoint/2010/main" val="819493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2D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Accuracy e loss</a:t>
            </a:r>
          </a:p>
        </p:txBody>
      </p:sp>
      <p:pic>
        <p:nvPicPr>
          <p:cNvPr id="54" name="Picture 53" descr="A picture containing line, screenshot, plot, diagram&#10;&#10;Description automatically generated">
            <a:extLst>
              <a:ext uri="{FF2B5EF4-FFF2-40B4-BE49-F238E27FC236}">
                <a16:creationId xmlns:a16="http://schemas.microsoft.com/office/drawing/2014/main" id="{852255FD-65B1-E57C-13A8-509033B18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29" y="1394899"/>
            <a:ext cx="5443942" cy="32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3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2D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07619" y="777516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Matrice</a:t>
            </a:r>
            <a:r>
              <a:rPr lang="en-GB" sz="2000" dirty="0"/>
              <a:t> di </a:t>
            </a:r>
            <a:r>
              <a:rPr lang="en-GB" sz="2000" dirty="0" err="1"/>
              <a:t>confusione</a:t>
            </a:r>
            <a:r>
              <a:rPr lang="en-GB" sz="2000" dirty="0"/>
              <a:t> </a:t>
            </a:r>
          </a:p>
        </p:txBody>
      </p:sp>
      <p:sp>
        <p:nvSpPr>
          <p:cNvPr id="7" name="Google Shape;454;p46">
            <a:extLst>
              <a:ext uri="{FF2B5EF4-FFF2-40B4-BE49-F238E27FC236}">
                <a16:creationId xmlns:a16="http://schemas.microsoft.com/office/drawing/2014/main" id="{67F5D1F4-FBB0-1B12-CB07-44642408C9A2}"/>
              </a:ext>
            </a:extLst>
          </p:cNvPr>
          <p:cNvSpPr txBox="1">
            <a:spLocks/>
          </p:cNvSpPr>
          <p:nvPr/>
        </p:nvSpPr>
        <p:spPr>
          <a:xfrm>
            <a:off x="372415" y="117874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Training</a:t>
            </a:r>
          </a:p>
        </p:txBody>
      </p:sp>
      <p:sp>
        <p:nvSpPr>
          <p:cNvPr id="8" name="Google Shape;454;p46">
            <a:extLst>
              <a:ext uri="{FF2B5EF4-FFF2-40B4-BE49-F238E27FC236}">
                <a16:creationId xmlns:a16="http://schemas.microsoft.com/office/drawing/2014/main" id="{12EB6EA4-6141-6ECA-9352-1590E128A901}"/>
              </a:ext>
            </a:extLst>
          </p:cNvPr>
          <p:cNvSpPr txBox="1">
            <a:spLocks/>
          </p:cNvSpPr>
          <p:nvPr/>
        </p:nvSpPr>
        <p:spPr>
          <a:xfrm>
            <a:off x="4558618" y="1166153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582FC3-E3F0-58E9-FFFE-BFB8F508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06055" y="1636289"/>
            <a:ext cx="3407124" cy="3097076"/>
          </a:xfrm>
          <a:prstGeom prst="rect">
            <a:avLst/>
          </a:prstGeom>
        </p:spPr>
      </p:pic>
      <p:pic>
        <p:nvPicPr>
          <p:cNvPr id="12" name="Picture 11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880775B8-6FC2-F3E8-DD4B-F9BB89B3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51" y="1636289"/>
            <a:ext cx="3407125" cy="30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0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OBIETTIVO</a:t>
            </a:r>
            <a:endParaRPr dirty="0"/>
          </a:p>
        </p:txBody>
      </p:sp>
      <p:sp>
        <p:nvSpPr>
          <p:cNvPr id="173" name="Google Shape;173;p33"/>
          <p:cNvSpPr/>
          <p:nvPr/>
        </p:nvSpPr>
        <p:spPr>
          <a:xfrm>
            <a:off x="-655725" y="1234475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692225" y="1452623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Il progetto </a:t>
            </a:r>
            <a:r>
              <a:rPr lang="it-IT" sz="18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BABELE </a:t>
            </a: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consiste nel creare un modello che sfrutta le </a:t>
            </a:r>
            <a:r>
              <a:rPr lang="it-IT" sz="18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reti neurali artificiali </a:t>
            </a: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per riconoscere la </a:t>
            </a:r>
            <a:r>
              <a:rPr lang="it-IT" sz="18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lingua parlata </a:t>
            </a: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da un soggetto, attraverso un video senza audio</a:t>
            </a:r>
            <a:endParaRPr lang="it-IT" dirty="0">
              <a:effectLst/>
              <a:latin typeface="Hind Vadodara" panose="02000000000000000000" pitchFamily="2" charset="77"/>
              <a:cs typeface="Hind Vadodara" panose="02000000000000000000" pitchFamily="2" charset="77"/>
            </a:endParaRPr>
          </a:p>
        </p:txBody>
      </p:sp>
      <p:grpSp>
        <p:nvGrpSpPr>
          <p:cNvPr id="175" name="Google Shape;175;p33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6" name="Google Shape;176;p33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/>
          <p:nvPr/>
        </p:nvSpPr>
        <p:spPr>
          <a:xfrm>
            <a:off x="398029" y="1495126"/>
            <a:ext cx="2614120" cy="1243504"/>
          </a:xfrm>
          <a:prstGeom prst="roundRect">
            <a:avLst>
              <a:gd name="adj" fmla="val 92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6"/>
          <p:cNvSpPr/>
          <p:nvPr/>
        </p:nvSpPr>
        <p:spPr>
          <a:xfrm>
            <a:off x="398029" y="2120178"/>
            <a:ext cx="2614120" cy="2739714"/>
          </a:xfrm>
          <a:prstGeom prst="roundRect">
            <a:avLst>
              <a:gd name="adj" fmla="val 20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3D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Migliore</a:t>
            </a:r>
            <a:r>
              <a:rPr lang="en-GB" sz="2000" dirty="0"/>
              <a:t> </a:t>
            </a:r>
            <a:r>
              <a:rPr lang="en-GB" sz="2000" dirty="0" err="1"/>
              <a:t>configurazione</a:t>
            </a:r>
            <a:endParaRPr lang="en-GB" sz="2000" dirty="0"/>
          </a:p>
        </p:txBody>
      </p:sp>
      <p:sp>
        <p:nvSpPr>
          <p:cNvPr id="451" name="Google Shape;451;p46"/>
          <p:cNvSpPr/>
          <p:nvPr/>
        </p:nvSpPr>
        <p:spPr>
          <a:xfrm>
            <a:off x="398029" y="2120177"/>
            <a:ext cx="1299410" cy="2739713"/>
          </a:xfrm>
          <a:prstGeom prst="roundRect">
            <a:avLst>
              <a:gd name="adj" fmla="val 41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42233951-205B-FD4A-9B77-4F3792576A28}"/>
              </a:ext>
            </a:extLst>
          </p:cNvPr>
          <p:cNvSpPr txBox="1">
            <a:spLocks/>
          </p:cNvSpPr>
          <p:nvPr/>
        </p:nvSpPr>
        <p:spPr>
          <a:xfrm flipH="1">
            <a:off x="524139" y="162907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Parametro</a:t>
            </a:r>
          </a:p>
        </p:txBody>
      </p:sp>
      <p:sp>
        <p:nvSpPr>
          <p:cNvPr id="4" name="Google Shape;329;p42">
            <a:extLst>
              <a:ext uri="{FF2B5EF4-FFF2-40B4-BE49-F238E27FC236}">
                <a16:creationId xmlns:a16="http://schemas.microsoft.com/office/drawing/2014/main" id="{5E401A43-1C42-9B5C-3DD2-38B8E46C564C}"/>
              </a:ext>
            </a:extLst>
          </p:cNvPr>
          <p:cNvSpPr txBox="1">
            <a:spLocks/>
          </p:cNvSpPr>
          <p:nvPr/>
        </p:nvSpPr>
        <p:spPr>
          <a:xfrm flipH="1">
            <a:off x="1768144" y="162907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Valore</a:t>
            </a:r>
          </a:p>
        </p:txBody>
      </p:sp>
      <p:sp>
        <p:nvSpPr>
          <p:cNvPr id="5" name="Google Shape;329;p42">
            <a:extLst>
              <a:ext uri="{FF2B5EF4-FFF2-40B4-BE49-F238E27FC236}">
                <a16:creationId xmlns:a16="http://schemas.microsoft.com/office/drawing/2014/main" id="{BC2CBD7F-8851-97B8-21C7-55DFDFF681C8}"/>
              </a:ext>
            </a:extLst>
          </p:cNvPr>
          <p:cNvSpPr txBox="1">
            <a:spLocks/>
          </p:cNvSpPr>
          <p:nvPr/>
        </p:nvSpPr>
        <p:spPr>
          <a:xfrm flipH="1">
            <a:off x="461084" y="215950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Image res.</a:t>
            </a:r>
          </a:p>
        </p:txBody>
      </p:sp>
      <p:sp>
        <p:nvSpPr>
          <p:cNvPr id="6" name="Google Shape;329;p42">
            <a:extLst>
              <a:ext uri="{FF2B5EF4-FFF2-40B4-BE49-F238E27FC236}">
                <a16:creationId xmlns:a16="http://schemas.microsoft.com/office/drawing/2014/main" id="{D13F3618-291D-14B7-1834-0664AA37BA41}"/>
              </a:ext>
            </a:extLst>
          </p:cNvPr>
          <p:cNvSpPr txBox="1">
            <a:spLocks/>
          </p:cNvSpPr>
          <p:nvPr/>
        </p:nvSpPr>
        <p:spPr>
          <a:xfrm flipH="1">
            <a:off x="461084" y="250465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Numero frames</a:t>
            </a:r>
          </a:p>
        </p:txBody>
      </p:sp>
      <p:sp>
        <p:nvSpPr>
          <p:cNvPr id="7" name="Google Shape;329;p42">
            <a:extLst>
              <a:ext uri="{FF2B5EF4-FFF2-40B4-BE49-F238E27FC236}">
                <a16:creationId xmlns:a16="http://schemas.microsoft.com/office/drawing/2014/main" id="{6E9FECF5-3F59-625A-AE77-E58A14544684}"/>
              </a:ext>
            </a:extLst>
          </p:cNvPr>
          <p:cNvSpPr txBox="1">
            <a:spLocks/>
          </p:cNvSpPr>
          <p:nvPr/>
        </p:nvSpPr>
        <p:spPr>
          <a:xfrm flipH="1">
            <a:off x="461084" y="285538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Frame step</a:t>
            </a:r>
          </a:p>
        </p:txBody>
      </p:sp>
      <p:sp>
        <p:nvSpPr>
          <p:cNvPr id="8" name="Google Shape;329;p42">
            <a:extLst>
              <a:ext uri="{FF2B5EF4-FFF2-40B4-BE49-F238E27FC236}">
                <a16:creationId xmlns:a16="http://schemas.microsoft.com/office/drawing/2014/main" id="{382CBE7D-A891-49A2-4B5C-3245D058B244}"/>
              </a:ext>
            </a:extLst>
          </p:cNvPr>
          <p:cNvSpPr txBox="1">
            <a:spLocks/>
          </p:cNvSpPr>
          <p:nvPr/>
        </p:nvSpPr>
        <p:spPr>
          <a:xfrm flipH="1">
            <a:off x="461084" y="319735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Batch size</a:t>
            </a:r>
          </a:p>
        </p:txBody>
      </p:sp>
      <p:sp>
        <p:nvSpPr>
          <p:cNvPr id="9" name="Google Shape;329;p42">
            <a:extLst>
              <a:ext uri="{FF2B5EF4-FFF2-40B4-BE49-F238E27FC236}">
                <a16:creationId xmlns:a16="http://schemas.microsoft.com/office/drawing/2014/main" id="{EB8A056C-8763-EA06-06D0-02DDC2001720}"/>
              </a:ext>
            </a:extLst>
          </p:cNvPr>
          <p:cNvSpPr txBox="1">
            <a:spLocks/>
          </p:cNvSpPr>
          <p:nvPr/>
        </p:nvSpPr>
        <p:spPr>
          <a:xfrm flipH="1">
            <a:off x="461084" y="352941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Shuffle</a:t>
            </a:r>
          </a:p>
        </p:txBody>
      </p:sp>
      <p:sp>
        <p:nvSpPr>
          <p:cNvPr id="10" name="Google Shape;329;p42">
            <a:extLst>
              <a:ext uri="{FF2B5EF4-FFF2-40B4-BE49-F238E27FC236}">
                <a16:creationId xmlns:a16="http://schemas.microsoft.com/office/drawing/2014/main" id="{AE79DE3F-4579-E5DB-6CFC-3C17F86B05FD}"/>
              </a:ext>
            </a:extLst>
          </p:cNvPr>
          <p:cNvSpPr txBox="1">
            <a:spLocks/>
          </p:cNvSpPr>
          <p:nvPr/>
        </p:nvSpPr>
        <p:spPr>
          <a:xfrm flipH="1">
            <a:off x="461084" y="38438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Learning rate</a:t>
            </a:r>
          </a:p>
        </p:txBody>
      </p:sp>
      <p:sp>
        <p:nvSpPr>
          <p:cNvPr id="11" name="Google Shape;329;p42">
            <a:extLst>
              <a:ext uri="{FF2B5EF4-FFF2-40B4-BE49-F238E27FC236}">
                <a16:creationId xmlns:a16="http://schemas.microsoft.com/office/drawing/2014/main" id="{95FD2562-7EF8-1B94-13AE-5908AC4C6053}"/>
              </a:ext>
            </a:extLst>
          </p:cNvPr>
          <p:cNvSpPr txBox="1">
            <a:spLocks/>
          </p:cNvSpPr>
          <p:nvPr/>
        </p:nvSpPr>
        <p:spPr>
          <a:xfrm flipH="1">
            <a:off x="461084" y="4175909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Space </a:t>
            </a:r>
            <a:r>
              <a:rPr lang="it-IT" sz="1100" dirty="0" err="1">
                <a:solidFill>
                  <a:schemeClr val="bg1"/>
                </a:solidFill>
              </a:rPr>
              <a:t>conv</a:t>
            </a:r>
            <a:r>
              <a:rPr lang="it-IT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Google Shape;329;p42">
            <a:extLst>
              <a:ext uri="{FF2B5EF4-FFF2-40B4-BE49-F238E27FC236}">
                <a16:creationId xmlns:a16="http://schemas.microsoft.com/office/drawing/2014/main" id="{3EC893EF-D41C-1D9F-CA19-DF13AD4E8B41}"/>
              </a:ext>
            </a:extLst>
          </p:cNvPr>
          <p:cNvSpPr txBox="1">
            <a:spLocks/>
          </p:cNvSpPr>
          <p:nvPr/>
        </p:nvSpPr>
        <p:spPr>
          <a:xfrm flipH="1">
            <a:off x="461084" y="44961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Time </a:t>
            </a:r>
            <a:r>
              <a:rPr lang="it-IT" sz="1100" dirty="0" err="1">
                <a:solidFill>
                  <a:schemeClr val="bg1"/>
                </a:solidFill>
              </a:rPr>
              <a:t>conv</a:t>
            </a:r>
            <a:r>
              <a:rPr lang="it-IT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Google Shape;329;p42">
            <a:extLst>
              <a:ext uri="{FF2B5EF4-FFF2-40B4-BE49-F238E27FC236}">
                <a16:creationId xmlns:a16="http://schemas.microsoft.com/office/drawing/2014/main" id="{9F5679A6-13ED-53D3-950F-A21771DF743E}"/>
              </a:ext>
            </a:extLst>
          </p:cNvPr>
          <p:cNvSpPr txBox="1">
            <a:spLocks/>
          </p:cNvSpPr>
          <p:nvPr/>
        </p:nvSpPr>
        <p:spPr>
          <a:xfrm flipH="1">
            <a:off x="1725847" y="216107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90 x 60</a:t>
            </a:r>
          </a:p>
        </p:txBody>
      </p:sp>
      <p:sp>
        <p:nvSpPr>
          <p:cNvPr id="15" name="Google Shape;329;p42">
            <a:extLst>
              <a:ext uri="{FF2B5EF4-FFF2-40B4-BE49-F238E27FC236}">
                <a16:creationId xmlns:a16="http://schemas.microsoft.com/office/drawing/2014/main" id="{6B8643EC-CA81-9B6B-77E6-283F473706CC}"/>
              </a:ext>
            </a:extLst>
          </p:cNvPr>
          <p:cNvSpPr txBox="1">
            <a:spLocks/>
          </p:cNvSpPr>
          <p:nvPr/>
        </p:nvSpPr>
        <p:spPr>
          <a:xfrm flipH="1">
            <a:off x="1725847" y="250622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40</a:t>
            </a:r>
          </a:p>
        </p:txBody>
      </p:sp>
      <p:sp>
        <p:nvSpPr>
          <p:cNvPr id="16" name="Google Shape;329;p42">
            <a:extLst>
              <a:ext uri="{FF2B5EF4-FFF2-40B4-BE49-F238E27FC236}">
                <a16:creationId xmlns:a16="http://schemas.microsoft.com/office/drawing/2014/main" id="{27141D1E-6A13-38EB-2D35-945A406049E8}"/>
              </a:ext>
            </a:extLst>
          </p:cNvPr>
          <p:cNvSpPr txBox="1">
            <a:spLocks/>
          </p:cNvSpPr>
          <p:nvPr/>
        </p:nvSpPr>
        <p:spPr>
          <a:xfrm flipH="1">
            <a:off x="1725847" y="285695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Google Shape;329;p42">
            <a:extLst>
              <a:ext uri="{FF2B5EF4-FFF2-40B4-BE49-F238E27FC236}">
                <a16:creationId xmlns:a16="http://schemas.microsoft.com/office/drawing/2014/main" id="{D9D964CA-776A-95F3-E175-A9CA35537DBD}"/>
              </a:ext>
            </a:extLst>
          </p:cNvPr>
          <p:cNvSpPr txBox="1">
            <a:spLocks/>
          </p:cNvSpPr>
          <p:nvPr/>
        </p:nvSpPr>
        <p:spPr>
          <a:xfrm flipH="1">
            <a:off x="1725847" y="3198929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32</a:t>
            </a:r>
          </a:p>
        </p:txBody>
      </p:sp>
      <p:sp>
        <p:nvSpPr>
          <p:cNvPr id="18" name="Google Shape;329;p42">
            <a:extLst>
              <a:ext uri="{FF2B5EF4-FFF2-40B4-BE49-F238E27FC236}">
                <a16:creationId xmlns:a16="http://schemas.microsoft.com/office/drawing/2014/main" id="{2843D438-ECAC-45E4-F48B-D1708E9140C9}"/>
              </a:ext>
            </a:extLst>
          </p:cNvPr>
          <p:cNvSpPr txBox="1">
            <a:spLocks/>
          </p:cNvSpPr>
          <p:nvPr/>
        </p:nvSpPr>
        <p:spPr>
          <a:xfrm flipH="1">
            <a:off x="1725847" y="353098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True</a:t>
            </a:r>
          </a:p>
        </p:txBody>
      </p:sp>
      <p:sp>
        <p:nvSpPr>
          <p:cNvPr id="19" name="Google Shape;329;p42">
            <a:extLst>
              <a:ext uri="{FF2B5EF4-FFF2-40B4-BE49-F238E27FC236}">
                <a16:creationId xmlns:a16="http://schemas.microsoft.com/office/drawing/2014/main" id="{8E43EEDC-DD06-345D-6064-BC83D1AF150E}"/>
              </a:ext>
            </a:extLst>
          </p:cNvPr>
          <p:cNvSpPr txBox="1">
            <a:spLocks/>
          </p:cNvSpPr>
          <p:nvPr/>
        </p:nvSpPr>
        <p:spPr>
          <a:xfrm flipH="1">
            <a:off x="1725847" y="384542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Adam (0.001)</a:t>
            </a:r>
          </a:p>
        </p:txBody>
      </p:sp>
      <p:sp>
        <p:nvSpPr>
          <p:cNvPr id="20" name="Google Shape;329;p42">
            <a:extLst>
              <a:ext uri="{FF2B5EF4-FFF2-40B4-BE49-F238E27FC236}">
                <a16:creationId xmlns:a16="http://schemas.microsoft.com/office/drawing/2014/main" id="{90FED1D7-ED31-22A3-B80A-64D0DDDC62C0}"/>
              </a:ext>
            </a:extLst>
          </p:cNvPr>
          <p:cNvSpPr txBox="1">
            <a:spLocks/>
          </p:cNvSpPr>
          <p:nvPr/>
        </p:nvSpPr>
        <p:spPr>
          <a:xfrm flipH="1">
            <a:off x="1725847" y="4177480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7x7</a:t>
            </a:r>
          </a:p>
        </p:txBody>
      </p:sp>
      <p:sp>
        <p:nvSpPr>
          <p:cNvPr id="21" name="Google Shape;329;p42">
            <a:extLst>
              <a:ext uri="{FF2B5EF4-FFF2-40B4-BE49-F238E27FC236}">
                <a16:creationId xmlns:a16="http://schemas.microsoft.com/office/drawing/2014/main" id="{2A1DAB7B-2684-C275-D7DC-756294E5EFB7}"/>
              </a:ext>
            </a:extLst>
          </p:cNvPr>
          <p:cNvSpPr txBox="1">
            <a:spLocks/>
          </p:cNvSpPr>
          <p:nvPr/>
        </p:nvSpPr>
        <p:spPr>
          <a:xfrm flipH="1">
            <a:off x="1725847" y="449772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4" name="Google Shape;450;p46">
            <a:extLst>
              <a:ext uri="{FF2B5EF4-FFF2-40B4-BE49-F238E27FC236}">
                <a16:creationId xmlns:a16="http://schemas.microsoft.com/office/drawing/2014/main" id="{BAA74017-CA14-5BC6-E5E1-FD7E4F646E38}"/>
              </a:ext>
            </a:extLst>
          </p:cNvPr>
          <p:cNvSpPr/>
          <p:nvPr/>
        </p:nvSpPr>
        <p:spPr>
          <a:xfrm>
            <a:off x="3227641" y="1506122"/>
            <a:ext cx="3630893" cy="1243504"/>
          </a:xfrm>
          <a:prstGeom prst="roundRect">
            <a:avLst>
              <a:gd name="adj" fmla="val 92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52;p46">
            <a:extLst>
              <a:ext uri="{FF2B5EF4-FFF2-40B4-BE49-F238E27FC236}">
                <a16:creationId xmlns:a16="http://schemas.microsoft.com/office/drawing/2014/main" id="{2EAB95A9-62CD-0679-7FCF-DF6E1DE926EA}"/>
              </a:ext>
            </a:extLst>
          </p:cNvPr>
          <p:cNvSpPr/>
          <p:nvPr/>
        </p:nvSpPr>
        <p:spPr>
          <a:xfrm>
            <a:off x="3227642" y="2131174"/>
            <a:ext cx="3630892" cy="2739714"/>
          </a:xfrm>
          <a:prstGeom prst="roundRect">
            <a:avLst>
              <a:gd name="adj" fmla="val 20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451;p46">
            <a:extLst>
              <a:ext uri="{FF2B5EF4-FFF2-40B4-BE49-F238E27FC236}">
                <a16:creationId xmlns:a16="http://schemas.microsoft.com/office/drawing/2014/main" id="{36C3602A-282E-F0A3-8861-0207FF487890}"/>
              </a:ext>
            </a:extLst>
          </p:cNvPr>
          <p:cNvSpPr/>
          <p:nvPr/>
        </p:nvSpPr>
        <p:spPr>
          <a:xfrm>
            <a:off x="3227642" y="2131173"/>
            <a:ext cx="1299410" cy="2739713"/>
          </a:xfrm>
          <a:prstGeom prst="roundRect">
            <a:avLst>
              <a:gd name="adj" fmla="val 41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29;p42">
            <a:extLst>
              <a:ext uri="{FF2B5EF4-FFF2-40B4-BE49-F238E27FC236}">
                <a16:creationId xmlns:a16="http://schemas.microsoft.com/office/drawing/2014/main" id="{D97B9F3A-A5DA-5444-C20B-BBB8E16F4CD1}"/>
              </a:ext>
            </a:extLst>
          </p:cNvPr>
          <p:cNvSpPr txBox="1">
            <a:spLocks/>
          </p:cNvSpPr>
          <p:nvPr/>
        </p:nvSpPr>
        <p:spPr>
          <a:xfrm flipH="1">
            <a:off x="3353752" y="164006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Classe</a:t>
            </a:r>
          </a:p>
        </p:txBody>
      </p:sp>
      <p:sp>
        <p:nvSpPr>
          <p:cNvPr id="28" name="Google Shape;329;p42">
            <a:extLst>
              <a:ext uri="{FF2B5EF4-FFF2-40B4-BE49-F238E27FC236}">
                <a16:creationId xmlns:a16="http://schemas.microsoft.com/office/drawing/2014/main" id="{42FEF0FC-1B95-5591-4674-B94E14240A60}"/>
              </a:ext>
            </a:extLst>
          </p:cNvPr>
          <p:cNvSpPr txBox="1">
            <a:spLocks/>
          </p:cNvSpPr>
          <p:nvPr/>
        </p:nvSpPr>
        <p:spPr>
          <a:xfrm flipH="1">
            <a:off x="4597757" y="164006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9" name="Google Shape;329;p42">
            <a:extLst>
              <a:ext uri="{FF2B5EF4-FFF2-40B4-BE49-F238E27FC236}">
                <a16:creationId xmlns:a16="http://schemas.microsoft.com/office/drawing/2014/main" id="{77A42BE8-A779-818E-8B9C-DA3345BAC079}"/>
              </a:ext>
            </a:extLst>
          </p:cNvPr>
          <p:cNvSpPr txBox="1">
            <a:spLocks/>
          </p:cNvSpPr>
          <p:nvPr/>
        </p:nvSpPr>
        <p:spPr>
          <a:xfrm flipH="1">
            <a:off x="3290697" y="217050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Italiano</a:t>
            </a:r>
          </a:p>
        </p:txBody>
      </p:sp>
      <p:sp>
        <p:nvSpPr>
          <p:cNvPr id="30" name="Google Shape;329;p42">
            <a:extLst>
              <a:ext uri="{FF2B5EF4-FFF2-40B4-BE49-F238E27FC236}">
                <a16:creationId xmlns:a16="http://schemas.microsoft.com/office/drawing/2014/main" id="{6A2F7E93-8C0C-691B-FE1B-232C69791ED3}"/>
              </a:ext>
            </a:extLst>
          </p:cNvPr>
          <p:cNvSpPr txBox="1">
            <a:spLocks/>
          </p:cNvSpPr>
          <p:nvPr/>
        </p:nvSpPr>
        <p:spPr>
          <a:xfrm flipH="1">
            <a:off x="3290697" y="25156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Inglese</a:t>
            </a:r>
          </a:p>
        </p:txBody>
      </p:sp>
      <p:sp>
        <p:nvSpPr>
          <p:cNvPr id="31" name="Google Shape;329;p42">
            <a:extLst>
              <a:ext uri="{FF2B5EF4-FFF2-40B4-BE49-F238E27FC236}">
                <a16:creationId xmlns:a16="http://schemas.microsoft.com/office/drawing/2014/main" id="{8A65B9A3-0A32-8065-3B12-765968F35B47}"/>
              </a:ext>
            </a:extLst>
          </p:cNvPr>
          <p:cNvSpPr txBox="1">
            <a:spLocks/>
          </p:cNvSpPr>
          <p:nvPr/>
        </p:nvSpPr>
        <p:spPr>
          <a:xfrm flipH="1">
            <a:off x="3290697" y="2866380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Tedesco</a:t>
            </a:r>
          </a:p>
        </p:txBody>
      </p:sp>
      <p:sp>
        <p:nvSpPr>
          <p:cNvPr id="32" name="Google Shape;329;p42">
            <a:extLst>
              <a:ext uri="{FF2B5EF4-FFF2-40B4-BE49-F238E27FC236}">
                <a16:creationId xmlns:a16="http://schemas.microsoft.com/office/drawing/2014/main" id="{068C4B06-532A-7F52-EDD1-B5A6CEEE3CD1}"/>
              </a:ext>
            </a:extLst>
          </p:cNvPr>
          <p:cNvSpPr txBox="1">
            <a:spLocks/>
          </p:cNvSpPr>
          <p:nvPr/>
        </p:nvSpPr>
        <p:spPr>
          <a:xfrm flipH="1">
            <a:off x="3290697" y="320835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Spagnolo</a:t>
            </a:r>
          </a:p>
        </p:txBody>
      </p:sp>
      <p:sp>
        <p:nvSpPr>
          <p:cNvPr id="33" name="Google Shape;329;p42">
            <a:extLst>
              <a:ext uri="{FF2B5EF4-FFF2-40B4-BE49-F238E27FC236}">
                <a16:creationId xmlns:a16="http://schemas.microsoft.com/office/drawing/2014/main" id="{7712113E-F5BC-5334-AD46-99B1F4899DBE}"/>
              </a:ext>
            </a:extLst>
          </p:cNvPr>
          <p:cNvSpPr txBox="1">
            <a:spLocks/>
          </p:cNvSpPr>
          <p:nvPr/>
        </p:nvSpPr>
        <p:spPr>
          <a:xfrm flipH="1">
            <a:off x="3290697" y="354041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Olandese</a:t>
            </a:r>
          </a:p>
        </p:txBody>
      </p:sp>
      <p:sp>
        <p:nvSpPr>
          <p:cNvPr id="34" name="Google Shape;329;p42">
            <a:extLst>
              <a:ext uri="{FF2B5EF4-FFF2-40B4-BE49-F238E27FC236}">
                <a16:creationId xmlns:a16="http://schemas.microsoft.com/office/drawing/2014/main" id="{D4CC95C3-FD34-FD64-32C3-F6804C050A58}"/>
              </a:ext>
            </a:extLst>
          </p:cNvPr>
          <p:cNvSpPr txBox="1">
            <a:spLocks/>
          </p:cNvSpPr>
          <p:nvPr/>
        </p:nvSpPr>
        <p:spPr>
          <a:xfrm flipH="1">
            <a:off x="3290697" y="385484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Russo</a:t>
            </a:r>
          </a:p>
        </p:txBody>
      </p:sp>
      <p:sp>
        <p:nvSpPr>
          <p:cNvPr id="35" name="Google Shape;329;p42">
            <a:extLst>
              <a:ext uri="{FF2B5EF4-FFF2-40B4-BE49-F238E27FC236}">
                <a16:creationId xmlns:a16="http://schemas.microsoft.com/office/drawing/2014/main" id="{21F1733C-B3A5-69EB-40EC-917F34D0D784}"/>
              </a:ext>
            </a:extLst>
          </p:cNvPr>
          <p:cNvSpPr txBox="1">
            <a:spLocks/>
          </p:cNvSpPr>
          <p:nvPr/>
        </p:nvSpPr>
        <p:spPr>
          <a:xfrm flipH="1">
            <a:off x="3290697" y="418690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Giapponese</a:t>
            </a:r>
          </a:p>
        </p:txBody>
      </p:sp>
      <p:sp>
        <p:nvSpPr>
          <p:cNvPr id="36" name="Google Shape;329;p42">
            <a:extLst>
              <a:ext uri="{FF2B5EF4-FFF2-40B4-BE49-F238E27FC236}">
                <a16:creationId xmlns:a16="http://schemas.microsoft.com/office/drawing/2014/main" id="{94BAE2EC-0847-95EF-3057-F55762FC7167}"/>
              </a:ext>
            </a:extLst>
          </p:cNvPr>
          <p:cNvSpPr txBox="1">
            <a:spLocks/>
          </p:cNvSpPr>
          <p:nvPr/>
        </p:nvSpPr>
        <p:spPr>
          <a:xfrm flipH="1">
            <a:off x="3290697" y="4507147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bg1"/>
                </a:solidFill>
              </a:rPr>
              <a:t>Francese</a:t>
            </a:r>
          </a:p>
        </p:txBody>
      </p:sp>
      <p:sp>
        <p:nvSpPr>
          <p:cNvPr id="37" name="Google Shape;329;p42">
            <a:extLst>
              <a:ext uri="{FF2B5EF4-FFF2-40B4-BE49-F238E27FC236}">
                <a16:creationId xmlns:a16="http://schemas.microsoft.com/office/drawing/2014/main" id="{1280E2D6-CA7D-33F7-1EC0-4263CA166296}"/>
              </a:ext>
            </a:extLst>
          </p:cNvPr>
          <p:cNvSpPr txBox="1">
            <a:spLocks/>
          </p:cNvSpPr>
          <p:nvPr/>
        </p:nvSpPr>
        <p:spPr>
          <a:xfrm flipH="1">
            <a:off x="4555460" y="217207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0.38</a:t>
            </a:r>
          </a:p>
        </p:txBody>
      </p:sp>
      <p:sp>
        <p:nvSpPr>
          <p:cNvPr id="38" name="Google Shape;329;p42">
            <a:extLst>
              <a:ext uri="{FF2B5EF4-FFF2-40B4-BE49-F238E27FC236}">
                <a16:creationId xmlns:a16="http://schemas.microsoft.com/office/drawing/2014/main" id="{534E70BE-CA0C-24D0-94EE-E4A853F5AA98}"/>
              </a:ext>
            </a:extLst>
          </p:cNvPr>
          <p:cNvSpPr txBox="1">
            <a:spLocks/>
          </p:cNvSpPr>
          <p:nvPr/>
        </p:nvSpPr>
        <p:spPr>
          <a:xfrm flipH="1">
            <a:off x="4555460" y="251722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0.00</a:t>
            </a:r>
          </a:p>
        </p:txBody>
      </p:sp>
      <p:sp>
        <p:nvSpPr>
          <p:cNvPr id="39" name="Google Shape;329;p42">
            <a:extLst>
              <a:ext uri="{FF2B5EF4-FFF2-40B4-BE49-F238E27FC236}">
                <a16:creationId xmlns:a16="http://schemas.microsoft.com/office/drawing/2014/main" id="{3892CD5F-9149-627B-186A-6A8C4A4226AD}"/>
              </a:ext>
            </a:extLst>
          </p:cNvPr>
          <p:cNvSpPr txBox="1">
            <a:spLocks/>
          </p:cNvSpPr>
          <p:nvPr/>
        </p:nvSpPr>
        <p:spPr>
          <a:xfrm flipH="1">
            <a:off x="4555460" y="286795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0.38</a:t>
            </a:r>
          </a:p>
        </p:txBody>
      </p:sp>
      <p:sp>
        <p:nvSpPr>
          <p:cNvPr id="40" name="Google Shape;329;p42">
            <a:extLst>
              <a:ext uri="{FF2B5EF4-FFF2-40B4-BE49-F238E27FC236}">
                <a16:creationId xmlns:a16="http://schemas.microsoft.com/office/drawing/2014/main" id="{C5C5AC23-5949-CF6D-6DA6-995F4B3374C8}"/>
              </a:ext>
            </a:extLst>
          </p:cNvPr>
          <p:cNvSpPr txBox="1">
            <a:spLocks/>
          </p:cNvSpPr>
          <p:nvPr/>
        </p:nvSpPr>
        <p:spPr>
          <a:xfrm flipH="1">
            <a:off x="4555460" y="320992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0.13</a:t>
            </a:r>
          </a:p>
        </p:txBody>
      </p:sp>
      <p:sp>
        <p:nvSpPr>
          <p:cNvPr id="41" name="Google Shape;329;p42">
            <a:extLst>
              <a:ext uri="{FF2B5EF4-FFF2-40B4-BE49-F238E27FC236}">
                <a16:creationId xmlns:a16="http://schemas.microsoft.com/office/drawing/2014/main" id="{AF655C39-5DB9-EB42-3AA1-D2AA520675AB}"/>
              </a:ext>
            </a:extLst>
          </p:cNvPr>
          <p:cNvSpPr txBox="1">
            <a:spLocks/>
          </p:cNvSpPr>
          <p:nvPr/>
        </p:nvSpPr>
        <p:spPr>
          <a:xfrm flipH="1">
            <a:off x="4555460" y="354198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0.73</a:t>
            </a:r>
          </a:p>
        </p:txBody>
      </p:sp>
      <p:sp>
        <p:nvSpPr>
          <p:cNvPr id="42" name="Google Shape;329;p42">
            <a:extLst>
              <a:ext uri="{FF2B5EF4-FFF2-40B4-BE49-F238E27FC236}">
                <a16:creationId xmlns:a16="http://schemas.microsoft.com/office/drawing/2014/main" id="{FF575209-2B02-80D7-9AC1-1C8223F210FC}"/>
              </a:ext>
            </a:extLst>
          </p:cNvPr>
          <p:cNvSpPr txBox="1">
            <a:spLocks/>
          </p:cNvSpPr>
          <p:nvPr/>
        </p:nvSpPr>
        <p:spPr>
          <a:xfrm flipH="1">
            <a:off x="4555460" y="385641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0.75</a:t>
            </a:r>
          </a:p>
        </p:txBody>
      </p:sp>
      <p:sp>
        <p:nvSpPr>
          <p:cNvPr id="43" name="Google Shape;329;p42">
            <a:extLst>
              <a:ext uri="{FF2B5EF4-FFF2-40B4-BE49-F238E27FC236}">
                <a16:creationId xmlns:a16="http://schemas.microsoft.com/office/drawing/2014/main" id="{987259E1-1952-EC5B-148B-FB4B63DF69F1}"/>
              </a:ext>
            </a:extLst>
          </p:cNvPr>
          <p:cNvSpPr txBox="1">
            <a:spLocks/>
          </p:cNvSpPr>
          <p:nvPr/>
        </p:nvSpPr>
        <p:spPr>
          <a:xfrm flipH="1">
            <a:off x="4555460" y="418847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0.00</a:t>
            </a:r>
          </a:p>
        </p:txBody>
      </p:sp>
      <p:sp>
        <p:nvSpPr>
          <p:cNvPr id="44" name="Google Shape;329;p42">
            <a:extLst>
              <a:ext uri="{FF2B5EF4-FFF2-40B4-BE49-F238E27FC236}">
                <a16:creationId xmlns:a16="http://schemas.microsoft.com/office/drawing/2014/main" id="{36336C91-DC45-B5B3-8DE8-EDFC05A43F26}"/>
              </a:ext>
            </a:extLst>
          </p:cNvPr>
          <p:cNvSpPr txBox="1">
            <a:spLocks/>
          </p:cNvSpPr>
          <p:nvPr/>
        </p:nvSpPr>
        <p:spPr>
          <a:xfrm flipH="1">
            <a:off x="4555460" y="450871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0.17</a:t>
            </a:r>
          </a:p>
        </p:txBody>
      </p:sp>
      <p:sp>
        <p:nvSpPr>
          <p:cNvPr id="45" name="Google Shape;329;p42">
            <a:extLst>
              <a:ext uri="{FF2B5EF4-FFF2-40B4-BE49-F238E27FC236}">
                <a16:creationId xmlns:a16="http://schemas.microsoft.com/office/drawing/2014/main" id="{2CA0D0FC-7D6A-B808-48B7-11DD39890311}"/>
              </a:ext>
            </a:extLst>
          </p:cNvPr>
          <p:cNvSpPr txBox="1">
            <a:spLocks/>
          </p:cNvSpPr>
          <p:nvPr/>
        </p:nvSpPr>
        <p:spPr>
          <a:xfrm flipH="1">
            <a:off x="5614529" y="162981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46" name="Google Shape;329;p42">
            <a:extLst>
              <a:ext uri="{FF2B5EF4-FFF2-40B4-BE49-F238E27FC236}">
                <a16:creationId xmlns:a16="http://schemas.microsoft.com/office/drawing/2014/main" id="{27B6665D-2D34-0873-C866-C489C2680A1B}"/>
              </a:ext>
            </a:extLst>
          </p:cNvPr>
          <p:cNvSpPr txBox="1">
            <a:spLocks/>
          </p:cNvSpPr>
          <p:nvPr/>
        </p:nvSpPr>
        <p:spPr>
          <a:xfrm flipH="1">
            <a:off x="5631685" y="2173644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0.25</a:t>
            </a:r>
          </a:p>
        </p:txBody>
      </p:sp>
      <p:sp>
        <p:nvSpPr>
          <p:cNvPr id="47" name="Google Shape;329;p42">
            <a:extLst>
              <a:ext uri="{FF2B5EF4-FFF2-40B4-BE49-F238E27FC236}">
                <a16:creationId xmlns:a16="http://schemas.microsoft.com/office/drawing/2014/main" id="{4418B07E-5EDA-B57D-598A-CF8FF29AC86A}"/>
              </a:ext>
            </a:extLst>
          </p:cNvPr>
          <p:cNvSpPr txBox="1">
            <a:spLocks/>
          </p:cNvSpPr>
          <p:nvPr/>
        </p:nvSpPr>
        <p:spPr>
          <a:xfrm flipH="1">
            <a:off x="5631685" y="2518792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0.00</a:t>
            </a:r>
          </a:p>
        </p:txBody>
      </p:sp>
      <p:sp>
        <p:nvSpPr>
          <p:cNvPr id="48" name="Google Shape;329;p42">
            <a:extLst>
              <a:ext uri="{FF2B5EF4-FFF2-40B4-BE49-F238E27FC236}">
                <a16:creationId xmlns:a16="http://schemas.microsoft.com/office/drawing/2014/main" id="{97191408-170A-538E-6ED6-3F8D634B23CD}"/>
              </a:ext>
            </a:extLst>
          </p:cNvPr>
          <p:cNvSpPr txBox="1">
            <a:spLocks/>
          </p:cNvSpPr>
          <p:nvPr/>
        </p:nvSpPr>
        <p:spPr>
          <a:xfrm flipH="1">
            <a:off x="5631685" y="2869521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0.80</a:t>
            </a:r>
          </a:p>
        </p:txBody>
      </p:sp>
      <p:sp>
        <p:nvSpPr>
          <p:cNvPr id="49" name="Google Shape;329;p42">
            <a:extLst>
              <a:ext uri="{FF2B5EF4-FFF2-40B4-BE49-F238E27FC236}">
                <a16:creationId xmlns:a16="http://schemas.microsoft.com/office/drawing/2014/main" id="{89BCADED-D98E-DAC9-ACD0-F7E0A2F3EF00}"/>
              </a:ext>
            </a:extLst>
          </p:cNvPr>
          <p:cNvSpPr txBox="1">
            <a:spLocks/>
          </p:cNvSpPr>
          <p:nvPr/>
        </p:nvSpPr>
        <p:spPr>
          <a:xfrm flipH="1">
            <a:off x="5631685" y="3211495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0.25</a:t>
            </a:r>
          </a:p>
        </p:txBody>
      </p:sp>
      <p:sp>
        <p:nvSpPr>
          <p:cNvPr id="50" name="Google Shape;329;p42">
            <a:extLst>
              <a:ext uri="{FF2B5EF4-FFF2-40B4-BE49-F238E27FC236}">
                <a16:creationId xmlns:a16="http://schemas.microsoft.com/office/drawing/2014/main" id="{5C52BF35-C8E7-AE64-8EFB-9B62B67E7870}"/>
              </a:ext>
            </a:extLst>
          </p:cNvPr>
          <p:cNvSpPr txBox="1">
            <a:spLocks/>
          </p:cNvSpPr>
          <p:nvPr/>
        </p:nvSpPr>
        <p:spPr>
          <a:xfrm flipH="1">
            <a:off x="5631685" y="3543553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0.95</a:t>
            </a:r>
          </a:p>
        </p:txBody>
      </p:sp>
      <p:sp>
        <p:nvSpPr>
          <p:cNvPr id="51" name="Google Shape;329;p42">
            <a:extLst>
              <a:ext uri="{FF2B5EF4-FFF2-40B4-BE49-F238E27FC236}">
                <a16:creationId xmlns:a16="http://schemas.microsoft.com/office/drawing/2014/main" id="{5D0BA787-B561-F233-0AC9-1573E01BB3A3}"/>
              </a:ext>
            </a:extLst>
          </p:cNvPr>
          <p:cNvSpPr txBox="1">
            <a:spLocks/>
          </p:cNvSpPr>
          <p:nvPr/>
        </p:nvSpPr>
        <p:spPr>
          <a:xfrm flipH="1">
            <a:off x="5631685" y="385798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0.30</a:t>
            </a:r>
          </a:p>
        </p:txBody>
      </p:sp>
      <p:sp>
        <p:nvSpPr>
          <p:cNvPr id="52" name="Google Shape;329;p42">
            <a:extLst>
              <a:ext uri="{FF2B5EF4-FFF2-40B4-BE49-F238E27FC236}">
                <a16:creationId xmlns:a16="http://schemas.microsoft.com/office/drawing/2014/main" id="{1ED3AE95-6994-9278-022E-CBDBEBDF2F62}"/>
              </a:ext>
            </a:extLst>
          </p:cNvPr>
          <p:cNvSpPr txBox="1">
            <a:spLocks/>
          </p:cNvSpPr>
          <p:nvPr/>
        </p:nvSpPr>
        <p:spPr>
          <a:xfrm flipH="1">
            <a:off x="5631685" y="4190046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0.20</a:t>
            </a:r>
          </a:p>
        </p:txBody>
      </p:sp>
      <p:sp>
        <p:nvSpPr>
          <p:cNvPr id="53" name="Google Shape;329;p42">
            <a:extLst>
              <a:ext uri="{FF2B5EF4-FFF2-40B4-BE49-F238E27FC236}">
                <a16:creationId xmlns:a16="http://schemas.microsoft.com/office/drawing/2014/main" id="{5634058B-7E85-A1BD-43F0-BABA4D79C258}"/>
              </a:ext>
            </a:extLst>
          </p:cNvPr>
          <p:cNvSpPr txBox="1">
            <a:spLocks/>
          </p:cNvSpPr>
          <p:nvPr/>
        </p:nvSpPr>
        <p:spPr>
          <a:xfrm flipH="1">
            <a:off x="5631685" y="4510288"/>
            <a:ext cx="1173300" cy="408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100" dirty="0">
                <a:solidFill>
                  <a:schemeClr val="accent1"/>
                </a:solidFill>
              </a:rPr>
              <a:t>0.25</a:t>
            </a:r>
          </a:p>
        </p:txBody>
      </p:sp>
      <p:sp>
        <p:nvSpPr>
          <p:cNvPr id="54" name="Google Shape;454;p46">
            <a:extLst>
              <a:ext uri="{FF2B5EF4-FFF2-40B4-BE49-F238E27FC236}">
                <a16:creationId xmlns:a16="http://schemas.microsoft.com/office/drawing/2014/main" id="{829EEDAD-F7C4-3265-98B8-DF75BD73CCB9}"/>
              </a:ext>
            </a:extLst>
          </p:cNvPr>
          <p:cNvSpPr txBox="1">
            <a:spLocks/>
          </p:cNvSpPr>
          <p:nvPr/>
        </p:nvSpPr>
        <p:spPr>
          <a:xfrm>
            <a:off x="7216997" y="2079094"/>
            <a:ext cx="1700671" cy="104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400" dirty="0"/>
              <a:t>Test</a:t>
            </a:r>
          </a:p>
          <a:p>
            <a:r>
              <a:rPr lang="en-GB" sz="2400" dirty="0"/>
              <a:t>Accuracy</a:t>
            </a:r>
          </a:p>
        </p:txBody>
      </p:sp>
      <p:sp>
        <p:nvSpPr>
          <p:cNvPr id="55" name="Google Shape;454;p46">
            <a:extLst>
              <a:ext uri="{FF2B5EF4-FFF2-40B4-BE49-F238E27FC236}">
                <a16:creationId xmlns:a16="http://schemas.microsoft.com/office/drawing/2014/main" id="{0C933D22-5550-AECA-A59E-F3D26C3F5FC0}"/>
              </a:ext>
            </a:extLst>
          </p:cNvPr>
          <p:cNvSpPr txBox="1">
            <a:spLocks/>
          </p:cNvSpPr>
          <p:nvPr/>
        </p:nvSpPr>
        <p:spPr>
          <a:xfrm>
            <a:off x="7216998" y="2796946"/>
            <a:ext cx="1700671" cy="104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3200" dirty="0"/>
              <a:t>0.36</a:t>
            </a:r>
          </a:p>
        </p:txBody>
      </p:sp>
    </p:spTree>
    <p:extLst>
      <p:ext uri="{BB962C8B-B14F-4D97-AF65-F5344CB8AC3E}">
        <p14:creationId xmlns:p14="http://schemas.microsoft.com/office/powerpoint/2010/main" val="475077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3D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Accuracy e loss</a:t>
            </a:r>
          </a:p>
        </p:txBody>
      </p:sp>
      <p:pic>
        <p:nvPicPr>
          <p:cNvPr id="22" name="Picture 21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3E2CF59-D994-E03C-0DEB-51EAF99A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47" y="1394899"/>
            <a:ext cx="5641905" cy="33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4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 3D CNN</a:t>
            </a:r>
            <a:endParaRPr dirty="0"/>
          </a:p>
        </p:txBody>
      </p:sp>
      <p:sp>
        <p:nvSpPr>
          <p:cNvPr id="2" name="Google Shape;454;p46">
            <a:extLst>
              <a:ext uri="{FF2B5EF4-FFF2-40B4-BE49-F238E27FC236}">
                <a16:creationId xmlns:a16="http://schemas.microsoft.com/office/drawing/2014/main" id="{5980C782-9DB2-73F2-2142-A84BE1DC6737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Matrice</a:t>
            </a:r>
            <a:r>
              <a:rPr lang="en-GB" sz="2000" dirty="0"/>
              <a:t> di </a:t>
            </a:r>
            <a:r>
              <a:rPr lang="en-GB" sz="2000" dirty="0" err="1"/>
              <a:t>confusione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9A587-C56F-4173-958D-8DB52781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4956" y="1651249"/>
            <a:ext cx="3481507" cy="3087006"/>
          </a:xfrm>
          <a:prstGeom prst="rect">
            <a:avLst/>
          </a:prstGeom>
        </p:spPr>
      </p:pic>
      <p:pic>
        <p:nvPicPr>
          <p:cNvPr id="6" name="Picture 5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31B2C815-4EC2-A5FA-6339-77E7A275F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37" y="1694261"/>
            <a:ext cx="3549533" cy="3043994"/>
          </a:xfrm>
          <a:prstGeom prst="rect">
            <a:avLst/>
          </a:prstGeom>
        </p:spPr>
      </p:pic>
      <p:sp>
        <p:nvSpPr>
          <p:cNvPr id="7" name="Google Shape;454;p46">
            <a:extLst>
              <a:ext uri="{FF2B5EF4-FFF2-40B4-BE49-F238E27FC236}">
                <a16:creationId xmlns:a16="http://schemas.microsoft.com/office/drawing/2014/main" id="{67F5D1F4-FBB0-1B12-CB07-44642408C9A2}"/>
              </a:ext>
            </a:extLst>
          </p:cNvPr>
          <p:cNvSpPr txBox="1">
            <a:spLocks/>
          </p:cNvSpPr>
          <p:nvPr/>
        </p:nvSpPr>
        <p:spPr>
          <a:xfrm>
            <a:off x="367914" y="1178741"/>
            <a:ext cx="4302000" cy="62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Training</a:t>
            </a:r>
          </a:p>
        </p:txBody>
      </p:sp>
      <p:sp>
        <p:nvSpPr>
          <p:cNvPr id="8" name="Google Shape;454;p46">
            <a:extLst>
              <a:ext uri="{FF2B5EF4-FFF2-40B4-BE49-F238E27FC236}">
                <a16:creationId xmlns:a16="http://schemas.microsoft.com/office/drawing/2014/main" id="{12EB6EA4-6141-6ECA-9352-1590E128A901}"/>
              </a:ext>
            </a:extLst>
          </p:cNvPr>
          <p:cNvSpPr txBox="1">
            <a:spLocks/>
          </p:cNvSpPr>
          <p:nvPr/>
        </p:nvSpPr>
        <p:spPr>
          <a:xfrm>
            <a:off x="4571999" y="116995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494369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0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</a:t>
            </a:r>
            <a:endParaRPr dirty="0"/>
          </a:p>
        </p:txBody>
      </p:sp>
      <p:sp>
        <p:nvSpPr>
          <p:cNvPr id="754" name="Google Shape;754;p50"/>
          <p:cNvSpPr txBox="1">
            <a:spLocks noGrp="1"/>
          </p:cNvSpPr>
          <p:nvPr>
            <p:ph type="title" idx="2"/>
          </p:nvPr>
        </p:nvSpPr>
        <p:spPr>
          <a:xfrm flipH="1">
            <a:off x="3451650" y="1433642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5" name="Google Shape;755;p50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Conclusioni</a:t>
            </a:r>
            <a:r>
              <a:rPr lang="en" dirty="0"/>
              <a:t> e </a:t>
            </a:r>
            <a:r>
              <a:rPr lang="en" dirty="0" err="1"/>
              <a:t>possibili</a:t>
            </a:r>
            <a:r>
              <a:rPr lang="en" dirty="0"/>
              <a:t> </a:t>
            </a:r>
            <a:r>
              <a:rPr lang="en" dirty="0" err="1"/>
              <a:t>sviluppi</a:t>
            </a:r>
            <a:r>
              <a:rPr lang="en" dirty="0"/>
              <a:t> </a:t>
            </a:r>
            <a:r>
              <a:rPr lang="en" dirty="0" err="1"/>
              <a:t>futuri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88B8CE6-F215-677E-2A41-590532FE896D}"/>
              </a:ext>
            </a:extLst>
          </p:cNvPr>
          <p:cNvSpPr/>
          <p:nvPr/>
        </p:nvSpPr>
        <p:spPr>
          <a:xfrm>
            <a:off x="2020824" y="1922878"/>
            <a:ext cx="5042269" cy="6300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VALUTAZIONI</a:t>
            </a:r>
            <a:endParaRPr dirty="0"/>
          </a:p>
        </p:txBody>
      </p:sp>
      <p:sp>
        <p:nvSpPr>
          <p:cNvPr id="13" name="Google Shape;329;p42">
            <a:extLst>
              <a:ext uri="{FF2B5EF4-FFF2-40B4-BE49-F238E27FC236}">
                <a16:creationId xmlns:a16="http://schemas.microsoft.com/office/drawing/2014/main" id="{D5B8FA7A-8B0B-CDF4-A276-1E3F67FBDDCF}"/>
              </a:ext>
            </a:extLst>
          </p:cNvPr>
          <p:cNvSpPr txBox="1">
            <a:spLocks/>
          </p:cNvSpPr>
          <p:nvPr/>
        </p:nvSpPr>
        <p:spPr>
          <a:xfrm flipH="1">
            <a:off x="2159254" y="2029385"/>
            <a:ext cx="4825481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/>
              <a:t>La </a:t>
            </a:r>
            <a:r>
              <a:rPr lang="it-IT" sz="1600" b="1" dirty="0"/>
              <a:t>rete 2D</a:t>
            </a:r>
            <a:r>
              <a:rPr lang="it-IT" sz="1600" dirty="0"/>
              <a:t> ha avuto risultati migliori rispetto alla 3D</a:t>
            </a:r>
          </a:p>
        </p:txBody>
      </p:sp>
      <p:sp>
        <p:nvSpPr>
          <p:cNvPr id="3" name="Google Shape;454;p46">
            <a:extLst>
              <a:ext uri="{FF2B5EF4-FFF2-40B4-BE49-F238E27FC236}">
                <a16:creationId xmlns:a16="http://schemas.microsoft.com/office/drawing/2014/main" id="{32D4F158-009A-206B-9486-B63126F81F50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Valutazione</a:t>
            </a:r>
            <a:r>
              <a:rPr lang="en-GB" sz="2000" dirty="0"/>
              <a:t> </a:t>
            </a:r>
            <a:r>
              <a:rPr lang="en-GB" sz="2000" dirty="0" err="1"/>
              <a:t>delle</a:t>
            </a:r>
            <a:r>
              <a:rPr lang="en-GB" sz="2000" dirty="0"/>
              <a:t> </a:t>
            </a:r>
            <a:r>
              <a:rPr lang="en-GB" sz="2000" dirty="0" err="1"/>
              <a:t>reti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31872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88B8CE6-F215-677E-2A41-590532FE896D}"/>
              </a:ext>
            </a:extLst>
          </p:cNvPr>
          <p:cNvSpPr/>
          <p:nvPr/>
        </p:nvSpPr>
        <p:spPr>
          <a:xfrm>
            <a:off x="2020824" y="1922878"/>
            <a:ext cx="5042269" cy="6300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VALUTAZIONI</a:t>
            </a:r>
            <a:endParaRPr dirty="0"/>
          </a:p>
        </p:txBody>
      </p:sp>
      <p:pic>
        <p:nvPicPr>
          <p:cNvPr id="12" name="Picture 11" descr="A light bulb with rays of light shining through&#10;&#10;Description automatically generated with low confidence">
            <a:extLst>
              <a:ext uri="{FF2B5EF4-FFF2-40B4-BE49-F238E27FC236}">
                <a16:creationId xmlns:a16="http://schemas.microsoft.com/office/drawing/2014/main" id="{7F05D264-59B1-7ECD-A48B-01EACC07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2" y="3463290"/>
            <a:ext cx="1001268" cy="1001268"/>
          </a:xfrm>
          <a:prstGeom prst="rect">
            <a:avLst/>
          </a:prstGeom>
        </p:spPr>
      </p:pic>
      <p:sp>
        <p:nvSpPr>
          <p:cNvPr id="13" name="Google Shape;329;p42">
            <a:extLst>
              <a:ext uri="{FF2B5EF4-FFF2-40B4-BE49-F238E27FC236}">
                <a16:creationId xmlns:a16="http://schemas.microsoft.com/office/drawing/2014/main" id="{D5B8FA7A-8B0B-CDF4-A276-1E3F67FBDDCF}"/>
              </a:ext>
            </a:extLst>
          </p:cNvPr>
          <p:cNvSpPr txBox="1">
            <a:spLocks/>
          </p:cNvSpPr>
          <p:nvPr/>
        </p:nvSpPr>
        <p:spPr>
          <a:xfrm flipH="1">
            <a:off x="2159254" y="2029385"/>
            <a:ext cx="4825481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/>
              <a:t>La </a:t>
            </a:r>
            <a:r>
              <a:rPr lang="it-IT" sz="1600" b="1" dirty="0"/>
              <a:t>rete 2D</a:t>
            </a:r>
            <a:r>
              <a:rPr lang="it-IT" sz="1600" dirty="0"/>
              <a:t> ha avuto risultati migliori rispetto alla 3D</a:t>
            </a:r>
          </a:p>
        </p:txBody>
      </p:sp>
      <p:sp>
        <p:nvSpPr>
          <p:cNvPr id="14" name="Google Shape;329;p42">
            <a:extLst>
              <a:ext uri="{FF2B5EF4-FFF2-40B4-BE49-F238E27FC236}">
                <a16:creationId xmlns:a16="http://schemas.microsoft.com/office/drawing/2014/main" id="{F4338C71-CB59-D8DD-3EE7-386F10385E77}"/>
              </a:ext>
            </a:extLst>
          </p:cNvPr>
          <p:cNvSpPr txBox="1">
            <a:spLocks/>
          </p:cNvSpPr>
          <p:nvPr/>
        </p:nvSpPr>
        <p:spPr>
          <a:xfrm flipH="1">
            <a:off x="1779680" y="3433572"/>
            <a:ext cx="6400799" cy="165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effectLst/>
                <a:latin typeface="Arial" panose="020B0604020202020204" pitchFamily="34" charset="0"/>
              </a:rPr>
              <a:t>Analizzare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i</a:t>
            </a:r>
            <a:r>
              <a:rPr lang="en-GB" dirty="0">
                <a:effectLst/>
                <a:latin typeface="Arial" panose="020B0604020202020204" pitchFamily="34" charset="0"/>
              </a:rPr>
              <a:t> frame in modo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indipendente</a:t>
            </a:r>
            <a:r>
              <a:rPr lang="en-GB" dirty="0">
                <a:effectLst/>
                <a:latin typeface="Arial" panose="020B0604020202020204" pitchFamily="34" charset="0"/>
              </a:rPr>
              <a:t>, </a:t>
            </a:r>
            <a:r>
              <a:rPr lang="en-GB" dirty="0" err="1">
                <a:effectLst/>
                <a:latin typeface="Arial" panose="020B0604020202020204" pitchFamily="34" charset="0"/>
              </a:rPr>
              <a:t>invece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che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effettuare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delle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correlazione</a:t>
            </a:r>
            <a:r>
              <a:rPr lang="en-GB" b="1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temporali</a:t>
            </a:r>
            <a:r>
              <a:rPr lang="en-GB" b="1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effectLst/>
                <a:latin typeface="Arial" panose="020B0604020202020204" pitchFamily="34" charset="0"/>
              </a:rPr>
              <a:t>come fa la 3D CNN, </a:t>
            </a:r>
            <a:r>
              <a:rPr lang="en-GB" dirty="0" err="1">
                <a:effectLst/>
                <a:latin typeface="Arial" panose="020B0604020202020204" pitchFamily="34" charset="0"/>
              </a:rPr>
              <a:t>potrebbe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portare</a:t>
            </a:r>
            <a:r>
              <a:rPr lang="en-GB" dirty="0">
                <a:effectLst/>
                <a:latin typeface="Arial" panose="020B0604020202020204" pitchFamily="34" charset="0"/>
              </a:rPr>
              <a:t> a </a:t>
            </a:r>
            <a:r>
              <a:rPr lang="en-GB" dirty="0" err="1">
                <a:effectLst/>
                <a:latin typeface="Arial" panose="020B0604020202020204" pitchFamily="34" charset="0"/>
              </a:rPr>
              <a:t>risultati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migliori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poiche</a:t>
            </a:r>
            <a:r>
              <a:rPr lang="en-GB" dirty="0">
                <a:effectLst/>
                <a:latin typeface="Arial" panose="020B0604020202020204" pitchFamily="34" charset="0"/>
              </a:rPr>
              <a:t>’ il </a:t>
            </a:r>
            <a:r>
              <a:rPr lang="en-GB" dirty="0" err="1">
                <a:effectLst/>
                <a:latin typeface="Arial" panose="020B0604020202020204" pitchFamily="34" charset="0"/>
              </a:rPr>
              <a:t>modello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riesce</a:t>
            </a:r>
            <a:r>
              <a:rPr lang="en-GB" dirty="0">
                <a:effectLst/>
                <a:latin typeface="Arial" panose="020B0604020202020204" pitchFamily="34" charset="0"/>
              </a:rPr>
              <a:t> ad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identificare</a:t>
            </a:r>
            <a:r>
              <a:rPr lang="en-GB" b="1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dei</a:t>
            </a:r>
            <a:r>
              <a:rPr lang="en-GB" b="1" dirty="0">
                <a:effectLst/>
                <a:latin typeface="Arial" panose="020B0604020202020204" pitchFamily="34" charset="0"/>
              </a:rPr>
              <a:t> pattern di </a:t>
            </a:r>
            <a:r>
              <a:rPr lang="en-GB" b="1" dirty="0" err="1">
                <a:effectLst/>
                <a:latin typeface="Arial" panose="020B0604020202020204" pitchFamily="34" charset="0"/>
              </a:rPr>
              <a:t>immagini</a:t>
            </a:r>
            <a:r>
              <a:rPr lang="en-GB" b="1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all’interno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dei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singoli</a:t>
            </a:r>
            <a:r>
              <a:rPr lang="en-GB" dirty="0">
                <a:effectLst/>
                <a:latin typeface="Arial" panose="020B0604020202020204" pitchFamily="34" charset="0"/>
              </a:rPr>
              <a:t> frames, </a:t>
            </a:r>
            <a:r>
              <a:rPr lang="en-GB" dirty="0" err="1">
                <a:effectLst/>
                <a:latin typeface="Arial" panose="020B0604020202020204" pitchFamily="34" charset="0"/>
              </a:rPr>
              <a:t>estraendo</a:t>
            </a:r>
            <a:r>
              <a:rPr lang="en-GB" dirty="0">
                <a:effectLst/>
                <a:latin typeface="Arial" panose="020B0604020202020204" pitchFamily="34" charset="0"/>
              </a:rPr>
              <a:t> le </a:t>
            </a:r>
            <a:r>
              <a:rPr lang="en-GB" dirty="0" err="1">
                <a:effectLst/>
                <a:latin typeface="Arial" panose="020B0604020202020204" pitchFamily="34" charset="0"/>
              </a:rPr>
              <a:t>informazioni</a:t>
            </a: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dirty="0" err="1">
                <a:effectLst/>
                <a:latin typeface="Arial" panose="020B0604020202020204" pitchFamily="34" charset="0"/>
              </a:rPr>
              <a:t>utili</a:t>
            </a:r>
            <a:r>
              <a:rPr lang="en-GB" dirty="0">
                <a:effectLst/>
                <a:latin typeface="Arial" panose="020B0604020202020204" pitchFamily="34" charset="0"/>
              </a:rPr>
              <a:t> per </a:t>
            </a:r>
            <a:r>
              <a:rPr lang="en-GB" dirty="0" err="1">
                <a:effectLst/>
                <a:latin typeface="Arial" panose="020B0604020202020204" pitchFamily="34" charset="0"/>
              </a:rPr>
              <a:t>identificare</a:t>
            </a:r>
            <a:r>
              <a:rPr lang="en-GB" dirty="0">
                <a:effectLst/>
                <a:latin typeface="Arial" panose="020B0604020202020204" pitchFamily="34" charset="0"/>
              </a:rPr>
              <a:t> la lingua</a:t>
            </a:r>
            <a:endParaRPr lang="it-IT" dirty="0"/>
          </a:p>
        </p:txBody>
      </p:sp>
      <p:sp>
        <p:nvSpPr>
          <p:cNvPr id="3" name="Google Shape;454;p46">
            <a:extLst>
              <a:ext uri="{FF2B5EF4-FFF2-40B4-BE49-F238E27FC236}">
                <a16:creationId xmlns:a16="http://schemas.microsoft.com/office/drawing/2014/main" id="{38CE4D20-1215-AC08-C133-4EF05ACF6A74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 err="1"/>
              <a:t>Valutazione</a:t>
            </a:r>
            <a:r>
              <a:rPr lang="en-GB" sz="2000" dirty="0"/>
              <a:t> </a:t>
            </a:r>
            <a:r>
              <a:rPr lang="en-GB" sz="2000" dirty="0" err="1"/>
              <a:t>delle</a:t>
            </a:r>
            <a:r>
              <a:rPr lang="en-GB" sz="2000" dirty="0"/>
              <a:t> </a:t>
            </a:r>
            <a:r>
              <a:rPr lang="en-GB" sz="2000" dirty="0" err="1"/>
              <a:t>reti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15523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4CEF86-63E5-C7FD-984B-B172037A31F5}"/>
              </a:ext>
            </a:extLst>
          </p:cNvPr>
          <p:cNvSpPr/>
          <p:nvPr/>
        </p:nvSpPr>
        <p:spPr>
          <a:xfrm>
            <a:off x="2050864" y="1815466"/>
            <a:ext cx="5042269" cy="6300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VALUTAZIONI</a:t>
            </a:r>
            <a:endParaRPr dirty="0"/>
          </a:p>
        </p:txBody>
      </p:sp>
      <p:sp>
        <p:nvSpPr>
          <p:cNvPr id="13" name="Google Shape;329;p42">
            <a:extLst>
              <a:ext uri="{FF2B5EF4-FFF2-40B4-BE49-F238E27FC236}">
                <a16:creationId xmlns:a16="http://schemas.microsoft.com/office/drawing/2014/main" id="{D5B8FA7A-8B0B-CDF4-A276-1E3F67FBDDCF}"/>
              </a:ext>
            </a:extLst>
          </p:cNvPr>
          <p:cNvSpPr txBox="1">
            <a:spLocks/>
          </p:cNvSpPr>
          <p:nvPr/>
        </p:nvSpPr>
        <p:spPr>
          <a:xfrm flipH="1">
            <a:off x="2159258" y="1922878"/>
            <a:ext cx="5042267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/>
              <a:t>Le </a:t>
            </a:r>
            <a:r>
              <a:rPr lang="it-IT" sz="1600" b="1" dirty="0"/>
              <a:t>lingue</a:t>
            </a:r>
            <a:r>
              <a:rPr lang="it-IT" sz="1600" dirty="0"/>
              <a:t> che sono state riconosciute </a:t>
            </a:r>
            <a:r>
              <a:rPr lang="it-IT" sz="1600" b="1" dirty="0"/>
              <a:t>meglio</a:t>
            </a:r>
            <a:r>
              <a:rPr lang="it-IT" sz="1600" dirty="0"/>
              <a:t> sono:</a:t>
            </a:r>
          </a:p>
        </p:txBody>
      </p:sp>
      <p:sp>
        <p:nvSpPr>
          <p:cNvPr id="16" name="Google Shape;454;p46">
            <a:extLst>
              <a:ext uri="{FF2B5EF4-FFF2-40B4-BE49-F238E27FC236}">
                <a16:creationId xmlns:a16="http://schemas.microsoft.com/office/drawing/2014/main" id="{18730065-43AA-5A8B-F6F4-5B69FF2506A6}"/>
              </a:ext>
            </a:extLst>
          </p:cNvPr>
          <p:cNvSpPr txBox="1">
            <a:spLocks/>
          </p:cNvSpPr>
          <p:nvPr/>
        </p:nvSpPr>
        <p:spPr>
          <a:xfrm>
            <a:off x="2421000" y="764899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2000" dirty="0"/>
              <a:t>Lingue </a:t>
            </a:r>
            <a:r>
              <a:rPr lang="en-GB" sz="2000" dirty="0" err="1"/>
              <a:t>riconosciute</a:t>
            </a:r>
            <a:endParaRPr lang="en-GB" sz="2000" dirty="0"/>
          </a:p>
        </p:txBody>
      </p:sp>
      <p:sp>
        <p:nvSpPr>
          <p:cNvPr id="17" name="Google Shape;454;p46">
            <a:extLst>
              <a:ext uri="{FF2B5EF4-FFF2-40B4-BE49-F238E27FC236}">
                <a16:creationId xmlns:a16="http://schemas.microsoft.com/office/drawing/2014/main" id="{7CF81E9B-E985-BD0A-549F-45098416EEEE}"/>
              </a:ext>
            </a:extLst>
          </p:cNvPr>
          <p:cNvSpPr txBox="1">
            <a:spLocks/>
          </p:cNvSpPr>
          <p:nvPr/>
        </p:nvSpPr>
        <p:spPr>
          <a:xfrm>
            <a:off x="270000" y="2968055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dirty="0"/>
              <a:t>2D CNN</a:t>
            </a:r>
          </a:p>
        </p:txBody>
      </p:sp>
      <p:sp>
        <p:nvSpPr>
          <p:cNvPr id="18" name="Google Shape;454;p46">
            <a:extLst>
              <a:ext uri="{FF2B5EF4-FFF2-40B4-BE49-F238E27FC236}">
                <a16:creationId xmlns:a16="http://schemas.microsoft.com/office/drawing/2014/main" id="{32C56D31-11A8-404F-91EB-04B6A6553848}"/>
              </a:ext>
            </a:extLst>
          </p:cNvPr>
          <p:cNvSpPr txBox="1">
            <a:spLocks/>
          </p:cNvSpPr>
          <p:nvPr/>
        </p:nvSpPr>
        <p:spPr>
          <a:xfrm>
            <a:off x="4778876" y="2968055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dirty="0"/>
              <a:t>3D CNN</a:t>
            </a:r>
          </a:p>
        </p:txBody>
      </p:sp>
      <p:pic>
        <p:nvPicPr>
          <p:cNvPr id="22" name="Picture 21" descr="A red white and blue flag&#10;&#10;Description automatically generated">
            <a:extLst>
              <a:ext uri="{FF2B5EF4-FFF2-40B4-BE49-F238E27FC236}">
                <a16:creationId xmlns:a16="http://schemas.microsoft.com/office/drawing/2014/main" id="{80D1D461-58CB-D173-ECBE-36970E10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32" y="3721619"/>
            <a:ext cx="1136016" cy="6834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759CAB-307C-23BD-0FBE-8F5D5560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790" y="3721619"/>
            <a:ext cx="1136016" cy="681610"/>
          </a:xfrm>
          <a:prstGeom prst="rect">
            <a:avLst/>
          </a:prstGeom>
        </p:spPr>
      </p:pic>
      <p:pic>
        <p:nvPicPr>
          <p:cNvPr id="25" name="Picture 24" descr="A red white and blue flag&#10;&#10;Description automatically generated">
            <a:extLst>
              <a:ext uri="{FF2B5EF4-FFF2-40B4-BE49-F238E27FC236}">
                <a16:creationId xmlns:a16="http://schemas.microsoft.com/office/drawing/2014/main" id="{9F9B39BF-30D0-AF1D-9137-F69E0B38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46" y="3670607"/>
            <a:ext cx="1136016" cy="68342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ED5C34B-CA43-3AE2-389F-5817CB21C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1250" y="3672426"/>
            <a:ext cx="1136016" cy="681610"/>
          </a:xfrm>
          <a:prstGeom prst="rect">
            <a:avLst/>
          </a:prstGeom>
        </p:spPr>
      </p:pic>
      <p:pic>
        <p:nvPicPr>
          <p:cNvPr id="28" name="Picture 27" descr="A red white and blue flag&#10;&#10;Description automatically generated with medium confidence">
            <a:extLst>
              <a:ext uri="{FF2B5EF4-FFF2-40B4-BE49-F238E27FC236}">
                <a16:creationId xmlns:a16="http://schemas.microsoft.com/office/drawing/2014/main" id="{E6D13A18-6942-379A-21FD-19C28611C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54" y="3670607"/>
            <a:ext cx="1136016" cy="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7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AAF0556A-4E5F-230F-94EA-842111CBB02D}"/>
              </a:ext>
            </a:extLst>
          </p:cNvPr>
          <p:cNvSpPr txBox="1">
            <a:spLocks/>
          </p:cNvSpPr>
          <p:nvPr/>
        </p:nvSpPr>
        <p:spPr>
          <a:xfrm flipH="1">
            <a:off x="2050866" y="1392526"/>
            <a:ext cx="5042267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/>
              <a:t>In futuro si potrebbe ambire a </a:t>
            </a:r>
            <a:r>
              <a:rPr lang="it-IT" sz="1600" b="1" dirty="0"/>
              <a:t>migliorare i risultati </a:t>
            </a:r>
            <a:r>
              <a:rPr lang="it-IT" sz="1600" dirty="0"/>
              <a:t>di questo progetto, seguendo le seguenti </a:t>
            </a:r>
            <a:r>
              <a:rPr lang="it-IT" sz="1600" b="1" dirty="0"/>
              <a:t>strategie</a:t>
            </a:r>
            <a:r>
              <a:rPr lang="it-IT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24959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AAF0556A-4E5F-230F-94EA-842111CBB02D}"/>
              </a:ext>
            </a:extLst>
          </p:cNvPr>
          <p:cNvSpPr txBox="1">
            <a:spLocks/>
          </p:cNvSpPr>
          <p:nvPr/>
        </p:nvSpPr>
        <p:spPr>
          <a:xfrm flipH="1">
            <a:off x="2050866" y="1392526"/>
            <a:ext cx="5042267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/>
              <a:t>In futuro si potrebbe ambire a </a:t>
            </a:r>
            <a:r>
              <a:rPr lang="it-IT" sz="1600" b="1" dirty="0"/>
              <a:t>migliorare i risultati </a:t>
            </a:r>
            <a:r>
              <a:rPr lang="it-IT" sz="1600" dirty="0"/>
              <a:t>di questo progetto, seguendo le seguenti </a:t>
            </a:r>
            <a:r>
              <a:rPr lang="it-IT" sz="1600" b="1" dirty="0"/>
              <a:t>strategie</a:t>
            </a:r>
            <a:r>
              <a:rPr lang="it-IT" sz="1600" dirty="0"/>
              <a:t>:</a:t>
            </a:r>
          </a:p>
        </p:txBody>
      </p:sp>
      <p:sp>
        <p:nvSpPr>
          <p:cNvPr id="5" name="Google Shape;454;p46">
            <a:extLst>
              <a:ext uri="{FF2B5EF4-FFF2-40B4-BE49-F238E27FC236}">
                <a16:creationId xmlns:a16="http://schemas.microsoft.com/office/drawing/2014/main" id="{D38F1113-E15E-56D9-F5A7-122FF228204E}"/>
              </a:ext>
            </a:extLst>
          </p:cNvPr>
          <p:cNvSpPr txBox="1">
            <a:spLocks/>
          </p:cNvSpPr>
          <p:nvPr/>
        </p:nvSpPr>
        <p:spPr>
          <a:xfrm>
            <a:off x="2420999" y="3576413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4800" dirty="0"/>
              <a:t>DATASET PIU’ GRANDE</a:t>
            </a:r>
          </a:p>
        </p:txBody>
      </p:sp>
      <p:pic>
        <p:nvPicPr>
          <p:cNvPr id="4" name="Picture 3" descr="A computer screen with a blue cylinder&#10;&#10;Description automatically generated with low confidence">
            <a:extLst>
              <a:ext uri="{FF2B5EF4-FFF2-40B4-BE49-F238E27FC236}">
                <a16:creationId xmlns:a16="http://schemas.microsoft.com/office/drawing/2014/main" id="{819EF1FD-E997-1A8B-45C2-C1BB22B2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96" y="2413067"/>
            <a:ext cx="772806" cy="7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1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AAF0556A-4E5F-230F-94EA-842111CBB02D}"/>
              </a:ext>
            </a:extLst>
          </p:cNvPr>
          <p:cNvSpPr txBox="1">
            <a:spLocks/>
          </p:cNvSpPr>
          <p:nvPr/>
        </p:nvSpPr>
        <p:spPr>
          <a:xfrm flipH="1">
            <a:off x="2050866" y="1392526"/>
            <a:ext cx="5042267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/>
              <a:t>In futuro si potrebbe ambire a </a:t>
            </a:r>
            <a:r>
              <a:rPr lang="it-IT" sz="1600" b="1" dirty="0"/>
              <a:t>migliorare i risultati </a:t>
            </a:r>
            <a:r>
              <a:rPr lang="it-IT" sz="1600" dirty="0"/>
              <a:t>di questo progetto, seguendo le seguenti </a:t>
            </a:r>
            <a:r>
              <a:rPr lang="it-IT" sz="1600" b="1" dirty="0"/>
              <a:t>strategie</a:t>
            </a:r>
            <a:r>
              <a:rPr lang="it-IT" sz="1600" dirty="0"/>
              <a:t>:</a:t>
            </a:r>
          </a:p>
        </p:txBody>
      </p:sp>
      <p:sp>
        <p:nvSpPr>
          <p:cNvPr id="5" name="Google Shape;454;p46">
            <a:extLst>
              <a:ext uri="{FF2B5EF4-FFF2-40B4-BE49-F238E27FC236}">
                <a16:creationId xmlns:a16="http://schemas.microsoft.com/office/drawing/2014/main" id="{D38F1113-E15E-56D9-F5A7-122FF228204E}"/>
              </a:ext>
            </a:extLst>
          </p:cNvPr>
          <p:cNvSpPr txBox="1">
            <a:spLocks/>
          </p:cNvSpPr>
          <p:nvPr/>
        </p:nvSpPr>
        <p:spPr>
          <a:xfrm>
            <a:off x="2235932" y="3980510"/>
            <a:ext cx="467213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4800" dirty="0"/>
              <a:t>MEAN SHIFT ALGORITHM</a:t>
            </a:r>
          </a:p>
        </p:txBody>
      </p:sp>
      <p:pic>
        <p:nvPicPr>
          <p:cNvPr id="4" name="Picture 3" descr="A picture containing art, painting, colorfulness, screenshot&#10;&#10;Description automatically generated">
            <a:extLst>
              <a:ext uri="{FF2B5EF4-FFF2-40B4-BE49-F238E27FC236}">
                <a16:creationId xmlns:a16="http://schemas.microsoft.com/office/drawing/2014/main" id="{332AC056-1269-1253-248A-26D04C0A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21" y="2114312"/>
            <a:ext cx="2624128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3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L’approccio</a:t>
            </a: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2"/>
          </p:nvPr>
        </p:nvSpPr>
        <p:spPr>
          <a:xfrm flipH="1">
            <a:off x="4880701" y="257175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8CE75-DC58-5743-6944-B31E42A96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12074" y="2837144"/>
            <a:ext cx="3310445" cy="577800"/>
          </a:xfrm>
        </p:spPr>
        <p:txBody>
          <a:bodyPr/>
          <a:lstStyle/>
          <a:p>
            <a:r>
              <a:rPr lang="en-US" dirty="0"/>
              <a:t>Qual è </a:t>
            </a:r>
            <a:r>
              <a:rPr lang="en-US" dirty="0" err="1"/>
              <a:t>stato</a:t>
            </a:r>
            <a:r>
              <a:rPr lang="en-US" dirty="0"/>
              <a:t> il nostro </a:t>
            </a:r>
            <a:r>
              <a:rPr lang="en-US" dirty="0" err="1"/>
              <a:t>approccio</a:t>
            </a:r>
            <a:r>
              <a:rPr lang="en-US" dirty="0"/>
              <a:t> al Progetto </a:t>
            </a:r>
            <a:r>
              <a:rPr lang="en-US" dirty="0" err="1"/>
              <a:t>Babele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sp>
        <p:nvSpPr>
          <p:cNvPr id="3" name="Google Shape;329;p42">
            <a:extLst>
              <a:ext uri="{FF2B5EF4-FFF2-40B4-BE49-F238E27FC236}">
                <a16:creationId xmlns:a16="http://schemas.microsoft.com/office/drawing/2014/main" id="{AAF0556A-4E5F-230F-94EA-842111CBB02D}"/>
              </a:ext>
            </a:extLst>
          </p:cNvPr>
          <p:cNvSpPr txBox="1">
            <a:spLocks/>
          </p:cNvSpPr>
          <p:nvPr/>
        </p:nvSpPr>
        <p:spPr>
          <a:xfrm flipH="1">
            <a:off x="2050866" y="1392526"/>
            <a:ext cx="5042267" cy="630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/>
              <a:t>In futuro si potrebbe ambire a </a:t>
            </a:r>
            <a:r>
              <a:rPr lang="it-IT" sz="1600" b="1" dirty="0"/>
              <a:t>migliorare i risultati </a:t>
            </a:r>
            <a:r>
              <a:rPr lang="it-IT" sz="1600" dirty="0"/>
              <a:t>di questo progetto, seguendo le seguenti </a:t>
            </a:r>
            <a:r>
              <a:rPr lang="it-IT" sz="1600" b="1" dirty="0"/>
              <a:t>strategie</a:t>
            </a:r>
            <a:r>
              <a:rPr lang="it-IT" sz="1600" dirty="0"/>
              <a:t>:</a:t>
            </a:r>
          </a:p>
        </p:txBody>
      </p:sp>
      <p:sp>
        <p:nvSpPr>
          <p:cNvPr id="5" name="Google Shape;454;p46">
            <a:extLst>
              <a:ext uri="{FF2B5EF4-FFF2-40B4-BE49-F238E27FC236}">
                <a16:creationId xmlns:a16="http://schemas.microsoft.com/office/drawing/2014/main" id="{D38F1113-E15E-56D9-F5A7-122FF228204E}"/>
              </a:ext>
            </a:extLst>
          </p:cNvPr>
          <p:cNvSpPr txBox="1">
            <a:spLocks/>
          </p:cNvSpPr>
          <p:nvPr/>
        </p:nvSpPr>
        <p:spPr>
          <a:xfrm>
            <a:off x="2235932" y="3266694"/>
            <a:ext cx="467213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GB" sz="4800" dirty="0"/>
              <a:t>MIGLIORARE FASE DI PRE-PROCESSING</a:t>
            </a:r>
          </a:p>
        </p:txBody>
      </p:sp>
      <p:pic>
        <p:nvPicPr>
          <p:cNvPr id="4" name="Picture 3" descr="A picture containing circle, metalware, gear, wheel&#10;&#10;Description automatically generated">
            <a:extLst>
              <a:ext uri="{FF2B5EF4-FFF2-40B4-BE49-F238E27FC236}">
                <a16:creationId xmlns:a16="http://schemas.microsoft.com/office/drawing/2014/main" id="{E167CA29-4912-051F-C85C-7FCFE01C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24" y="2227135"/>
            <a:ext cx="834950" cy="8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5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4"/>
          <p:cNvSpPr txBox="1">
            <a:spLocks noGrp="1"/>
          </p:cNvSpPr>
          <p:nvPr>
            <p:ph type="subTitle" idx="1"/>
          </p:nvPr>
        </p:nvSpPr>
        <p:spPr>
          <a:xfrm>
            <a:off x="625025" y="185595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 avete domande, chiedete pure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Francesco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Luca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Vincenzo</a:t>
            </a:r>
            <a:endParaRPr dirty="0"/>
          </a:p>
        </p:txBody>
      </p:sp>
      <p:sp>
        <p:nvSpPr>
          <p:cNvPr id="858" name="Google Shape;858;p54"/>
          <p:cNvSpPr txBox="1">
            <a:spLocks noGrp="1"/>
          </p:cNvSpPr>
          <p:nvPr>
            <p:ph type="title"/>
          </p:nvPr>
        </p:nvSpPr>
        <p:spPr>
          <a:xfrm>
            <a:off x="625025" y="457564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Grazie</a:t>
            </a:r>
            <a:r>
              <a:rPr lang="en" dirty="0"/>
              <a:t>!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2" name="Google Shape;328;p42">
            <a:extLst>
              <a:ext uri="{FF2B5EF4-FFF2-40B4-BE49-F238E27FC236}">
                <a16:creationId xmlns:a16="http://schemas.microsoft.com/office/drawing/2014/main" id="{8109D33B-C152-9EC7-7B10-59783386E527}"/>
              </a:ext>
            </a:extLst>
          </p:cNvPr>
          <p:cNvSpPr txBox="1">
            <a:spLocks/>
          </p:cNvSpPr>
          <p:nvPr/>
        </p:nvSpPr>
        <p:spPr>
          <a:xfrm>
            <a:off x="2445647" y="19081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Due strade parallele</a:t>
            </a:r>
          </a:p>
        </p:txBody>
      </p:sp>
      <p:pic>
        <p:nvPicPr>
          <p:cNvPr id="8" name="Picture 7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A5A3E373-DC4C-4934-EC11-FC990919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79" y="1734529"/>
            <a:ext cx="1249349" cy="1674442"/>
          </a:xfrm>
          <a:prstGeom prst="rect">
            <a:avLst/>
          </a:prstGeom>
        </p:spPr>
      </p:pic>
      <p:pic>
        <p:nvPicPr>
          <p:cNvPr id="9" name="Picture 8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0533111F-D1A2-B70F-4FFC-2D20E409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42" y="1734529"/>
            <a:ext cx="1249349" cy="1674442"/>
          </a:xfrm>
          <a:prstGeom prst="rect">
            <a:avLst/>
          </a:prstGeom>
        </p:spPr>
      </p:pic>
      <p:sp>
        <p:nvSpPr>
          <p:cNvPr id="3" name="Google Shape;328;p42">
            <a:extLst>
              <a:ext uri="{FF2B5EF4-FFF2-40B4-BE49-F238E27FC236}">
                <a16:creationId xmlns:a16="http://schemas.microsoft.com/office/drawing/2014/main" id="{277E96D2-48E4-1022-F706-748894FA31AB}"/>
              </a:ext>
            </a:extLst>
          </p:cNvPr>
          <p:cNvSpPr txBox="1">
            <a:spLocks/>
          </p:cNvSpPr>
          <p:nvPr/>
        </p:nvSpPr>
        <p:spPr>
          <a:xfrm>
            <a:off x="1841253" y="340897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2D CNN</a:t>
            </a:r>
          </a:p>
        </p:txBody>
      </p:sp>
      <p:sp>
        <p:nvSpPr>
          <p:cNvPr id="4" name="Google Shape;328;p42">
            <a:extLst>
              <a:ext uri="{FF2B5EF4-FFF2-40B4-BE49-F238E27FC236}">
                <a16:creationId xmlns:a16="http://schemas.microsoft.com/office/drawing/2014/main" id="{148E27EC-390C-7BE6-25D1-B708000EBD30}"/>
              </a:ext>
            </a:extLst>
          </p:cNvPr>
          <p:cNvSpPr txBox="1">
            <a:spLocks/>
          </p:cNvSpPr>
          <p:nvPr/>
        </p:nvSpPr>
        <p:spPr>
          <a:xfrm>
            <a:off x="3165316" y="341478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3D CNN</a:t>
            </a:r>
          </a:p>
        </p:txBody>
      </p:sp>
    </p:spTree>
    <p:extLst>
      <p:ext uri="{BB962C8B-B14F-4D97-AF65-F5344CB8AC3E}">
        <p14:creationId xmlns:p14="http://schemas.microsoft.com/office/powerpoint/2010/main" val="348241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2" name="Google Shape;328;p42">
            <a:extLst>
              <a:ext uri="{FF2B5EF4-FFF2-40B4-BE49-F238E27FC236}">
                <a16:creationId xmlns:a16="http://schemas.microsoft.com/office/drawing/2014/main" id="{8109D33B-C152-9EC7-7B10-59783386E527}"/>
              </a:ext>
            </a:extLst>
          </p:cNvPr>
          <p:cNvSpPr txBox="1">
            <a:spLocks/>
          </p:cNvSpPr>
          <p:nvPr/>
        </p:nvSpPr>
        <p:spPr>
          <a:xfrm>
            <a:off x="2445647" y="19081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Due strade parallele</a:t>
            </a:r>
          </a:p>
        </p:txBody>
      </p:sp>
      <p:pic>
        <p:nvPicPr>
          <p:cNvPr id="8" name="Picture 7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A5A3E373-DC4C-4934-EC11-FC990919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79" y="1734529"/>
            <a:ext cx="1249349" cy="1674442"/>
          </a:xfrm>
          <a:prstGeom prst="rect">
            <a:avLst/>
          </a:prstGeom>
        </p:spPr>
      </p:pic>
      <p:pic>
        <p:nvPicPr>
          <p:cNvPr id="9" name="Picture 8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0533111F-D1A2-B70F-4FFC-2D20E409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42" y="1734529"/>
            <a:ext cx="1249349" cy="1674442"/>
          </a:xfrm>
          <a:prstGeom prst="rect">
            <a:avLst/>
          </a:prstGeom>
        </p:spPr>
      </p:pic>
      <p:sp>
        <p:nvSpPr>
          <p:cNvPr id="3" name="Google Shape;328;p42">
            <a:extLst>
              <a:ext uri="{FF2B5EF4-FFF2-40B4-BE49-F238E27FC236}">
                <a16:creationId xmlns:a16="http://schemas.microsoft.com/office/drawing/2014/main" id="{277E96D2-48E4-1022-F706-748894FA31AB}"/>
              </a:ext>
            </a:extLst>
          </p:cNvPr>
          <p:cNvSpPr txBox="1">
            <a:spLocks/>
          </p:cNvSpPr>
          <p:nvPr/>
        </p:nvSpPr>
        <p:spPr>
          <a:xfrm>
            <a:off x="1841253" y="340897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2D CNN</a:t>
            </a:r>
          </a:p>
        </p:txBody>
      </p:sp>
      <p:sp>
        <p:nvSpPr>
          <p:cNvPr id="4" name="Google Shape;328;p42">
            <a:extLst>
              <a:ext uri="{FF2B5EF4-FFF2-40B4-BE49-F238E27FC236}">
                <a16:creationId xmlns:a16="http://schemas.microsoft.com/office/drawing/2014/main" id="{148E27EC-390C-7BE6-25D1-B708000EBD30}"/>
              </a:ext>
            </a:extLst>
          </p:cNvPr>
          <p:cNvSpPr txBox="1">
            <a:spLocks/>
          </p:cNvSpPr>
          <p:nvPr/>
        </p:nvSpPr>
        <p:spPr>
          <a:xfrm>
            <a:off x="3165316" y="341478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3D CNN</a:t>
            </a:r>
          </a:p>
        </p:txBody>
      </p:sp>
      <p:sp>
        <p:nvSpPr>
          <p:cNvPr id="5" name="Google Shape;174;p33">
            <a:extLst>
              <a:ext uri="{FF2B5EF4-FFF2-40B4-BE49-F238E27FC236}">
                <a16:creationId xmlns:a16="http://schemas.microsoft.com/office/drawing/2014/main" id="{3B22581F-DAD6-2943-55AF-EA86BDC53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479" y="2311512"/>
            <a:ext cx="3128100" cy="729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it-IT" sz="18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Non tengono </a:t>
            </a: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traccia della linea temporale dei frames</a:t>
            </a:r>
            <a:endParaRPr lang="it-IT" dirty="0">
              <a:effectLst/>
              <a:latin typeface="Hind Vadodara" panose="02000000000000000000" pitchFamily="2" charset="77"/>
              <a:cs typeface="Hind Vadodar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215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it-IT" sz="1800" b="1" dirty="0">
                <a:solidFill>
                  <a:srgbClr val="26306D"/>
                </a:solidFill>
                <a:effectLst/>
                <a:latin typeface="Montserrat" pitchFamily="2" charset="77"/>
              </a:rPr>
            </a:br>
            <a:br>
              <a:rPr lang="it-IT" dirty="0">
                <a:effectLst/>
              </a:rPr>
            </a:br>
            <a:endParaRPr dirty="0"/>
          </a:p>
        </p:txBody>
      </p:sp>
      <p:sp>
        <p:nvSpPr>
          <p:cNvPr id="2" name="Google Shape;328;p42">
            <a:extLst>
              <a:ext uri="{FF2B5EF4-FFF2-40B4-BE49-F238E27FC236}">
                <a16:creationId xmlns:a16="http://schemas.microsoft.com/office/drawing/2014/main" id="{8109D33B-C152-9EC7-7B10-59783386E527}"/>
              </a:ext>
            </a:extLst>
          </p:cNvPr>
          <p:cNvSpPr txBox="1">
            <a:spLocks/>
          </p:cNvSpPr>
          <p:nvPr/>
        </p:nvSpPr>
        <p:spPr>
          <a:xfrm>
            <a:off x="2445647" y="190812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Due strade parallele</a:t>
            </a:r>
          </a:p>
        </p:txBody>
      </p:sp>
      <p:pic>
        <p:nvPicPr>
          <p:cNvPr id="8" name="Picture 7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A5A3E373-DC4C-4934-EC11-FC990919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79" y="1734529"/>
            <a:ext cx="1249349" cy="1674442"/>
          </a:xfrm>
          <a:prstGeom prst="rect">
            <a:avLst/>
          </a:prstGeom>
        </p:spPr>
      </p:pic>
      <p:pic>
        <p:nvPicPr>
          <p:cNvPr id="9" name="Picture 8" descr="A picture containing screenshot, line, rectangle, colorfulness&#10;&#10;Description automatically generated">
            <a:extLst>
              <a:ext uri="{FF2B5EF4-FFF2-40B4-BE49-F238E27FC236}">
                <a16:creationId xmlns:a16="http://schemas.microsoft.com/office/drawing/2014/main" id="{0533111F-D1A2-B70F-4FFC-2D20E409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42" y="1734529"/>
            <a:ext cx="1249349" cy="1674442"/>
          </a:xfrm>
          <a:prstGeom prst="rect">
            <a:avLst/>
          </a:prstGeom>
        </p:spPr>
      </p:pic>
      <p:sp>
        <p:nvSpPr>
          <p:cNvPr id="3" name="Google Shape;328;p42">
            <a:extLst>
              <a:ext uri="{FF2B5EF4-FFF2-40B4-BE49-F238E27FC236}">
                <a16:creationId xmlns:a16="http://schemas.microsoft.com/office/drawing/2014/main" id="{277E96D2-48E4-1022-F706-748894FA31AB}"/>
              </a:ext>
            </a:extLst>
          </p:cNvPr>
          <p:cNvSpPr txBox="1">
            <a:spLocks/>
          </p:cNvSpPr>
          <p:nvPr/>
        </p:nvSpPr>
        <p:spPr>
          <a:xfrm>
            <a:off x="1841253" y="340897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2D CNN</a:t>
            </a:r>
          </a:p>
        </p:txBody>
      </p:sp>
      <p:sp>
        <p:nvSpPr>
          <p:cNvPr id="4" name="Google Shape;328;p42">
            <a:extLst>
              <a:ext uri="{FF2B5EF4-FFF2-40B4-BE49-F238E27FC236}">
                <a16:creationId xmlns:a16="http://schemas.microsoft.com/office/drawing/2014/main" id="{148E27EC-390C-7BE6-25D1-B708000EBD30}"/>
              </a:ext>
            </a:extLst>
          </p:cNvPr>
          <p:cNvSpPr txBox="1">
            <a:spLocks/>
          </p:cNvSpPr>
          <p:nvPr/>
        </p:nvSpPr>
        <p:spPr>
          <a:xfrm>
            <a:off x="3165316" y="3414784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3D CNN</a:t>
            </a:r>
          </a:p>
        </p:txBody>
      </p:sp>
      <p:sp>
        <p:nvSpPr>
          <p:cNvPr id="5" name="Google Shape;174;p33">
            <a:extLst>
              <a:ext uri="{FF2B5EF4-FFF2-40B4-BE49-F238E27FC236}">
                <a16:creationId xmlns:a16="http://schemas.microsoft.com/office/drawing/2014/main" id="{3B22581F-DAD6-2943-55AF-EA86BDC53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479" y="2311512"/>
            <a:ext cx="3128100" cy="729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it-IT" sz="1800" b="1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Non tengono </a:t>
            </a:r>
            <a:r>
              <a:rPr lang="it-IT" sz="1800" dirty="0">
                <a:solidFill>
                  <a:srgbClr val="26306D"/>
                </a:solidFill>
                <a:effectLst/>
                <a:latin typeface="Hind Vadodara" panose="02000000000000000000" pitchFamily="2" charset="77"/>
                <a:cs typeface="Hind Vadodara" panose="02000000000000000000" pitchFamily="2" charset="77"/>
              </a:rPr>
              <a:t>traccia della linea temporale dei frames</a:t>
            </a:r>
            <a:endParaRPr lang="it-IT" dirty="0">
              <a:effectLst/>
              <a:latin typeface="Hind Vadodara" panose="02000000000000000000" pitchFamily="2" charset="77"/>
              <a:cs typeface="Hind Vadodara" panose="02000000000000000000" pitchFamily="2" charset="77"/>
            </a:endParaRPr>
          </a:p>
        </p:txBody>
      </p:sp>
      <p:sp>
        <p:nvSpPr>
          <p:cNvPr id="6" name="Google Shape;174;p33">
            <a:extLst>
              <a:ext uri="{FF2B5EF4-FFF2-40B4-BE49-F238E27FC236}">
                <a16:creationId xmlns:a16="http://schemas.microsoft.com/office/drawing/2014/main" id="{CCE046EB-6C60-1213-B7BE-FC3321E3D486}"/>
              </a:ext>
            </a:extLst>
          </p:cNvPr>
          <p:cNvSpPr txBox="1">
            <a:spLocks/>
          </p:cNvSpPr>
          <p:nvPr/>
        </p:nvSpPr>
        <p:spPr>
          <a:xfrm>
            <a:off x="5940991" y="2313732"/>
            <a:ext cx="3128100" cy="72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8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127000" indent="0">
              <a:buFont typeface="Nunito Light"/>
              <a:buNone/>
            </a:pPr>
            <a:r>
              <a:rPr lang="it-IT" b="1" dirty="0">
                <a:solidFill>
                  <a:srgbClr val="26306D"/>
                </a:solidFill>
                <a:latin typeface="Hind Vadodara" panose="02000000000000000000" pitchFamily="2" charset="77"/>
                <a:cs typeface="Hind Vadodara" panose="02000000000000000000" pitchFamily="2" charset="77"/>
              </a:rPr>
              <a:t>Tengono </a:t>
            </a:r>
            <a:r>
              <a:rPr lang="it-IT" dirty="0">
                <a:solidFill>
                  <a:srgbClr val="26306D"/>
                </a:solidFill>
                <a:latin typeface="Hind Vadodara" panose="02000000000000000000" pitchFamily="2" charset="77"/>
                <a:cs typeface="Hind Vadodara" panose="02000000000000000000" pitchFamily="2" charset="77"/>
              </a:rPr>
              <a:t>traccia della linea temporale dei frames</a:t>
            </a:r>
            <a:endParaRPr lang="it-IT" dirty="0">
              <a:latin typeface="Hind Vadodara" panose="02000000000000000000" pitchFamily="2" charset="77"/>
              <a:cs typeface="Hind Vadodar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542578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6BCFFF"/>
      </a:dk2>
      <a:lt2>
        <a:srgbClr val="E6F0EF"/>
      </a:lt2>
      <a:accent1>
        <a:srgbClr val="003880"/>
      </a:accent1>
      <a:accent2>
        <a:srgbClr val="85A7F2"/>
      </a:accent2>
      <a:accent3>
        <a:srgbClr val="A551E5"/>
      </a:accent3>
      <a:accent4>
        <a:srgbClr val="6BCFFF"/>
      </a:accent4>
      <a:accent5>
        <a:srgbClr val="003880"/>
      </a:accent5>
      <a:accent6>
        <a:srgbClr val="A551E5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1281</Words>
  <Application>Microsoft Office PowerPoint</Application>
  <PresentationFormat>Presentazione su schermo (16:9)</PresentationFormat>
  <Paragraphs>322</Paragraphs>
  <Slides>61</Slides>
  <Notes>61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72" baseType="lpstr">
      <vt:lpstr>Roboto Condensed Light</vt:lpstr>
      <vt:lpstr>Hind Vadodara</vt:lpstr>
      <vt:lpstr>Hind Vadodara Medium</vt:lpstr>
      <vt:lpstr>Nunito Light</vt:lpstr>
      <vt:lpstr>Montserrat</vt:lpstr>
      <vt:lpstr>Teko Light</vt:lpstr>
      <vt:lpstr>Fira Sans Extra Condensed Medium</vt:lpstr>
      <vt:lpstr>Hind Vadodara Light</vt:lpstr>
      <vt:lpstr>Arial</vt:lpstr>
      <vt:lpstr>Raleway</vt:lpstr>
      <vt:lpstr>Science Fair Newsletter by Slidesgo</vt:lpstr>
      <vt:lpstr>BABELE Riconoscimento lingua parlata tramite video senza audio</vt:lpstr>
      <vt:lpstr>Il Team</vt:lpstr>
      <vt:lpstr>Indice della presentazione</vt:lpstr>
      <vt:lpstr>01</vt:lpstr>
      <vt:lpstr>OBIETTIVO</vt:lpstr>
      <vt:lpstr>L’approccio</vt:lpstr>
      <vt:lpstr>  </vt:lpstr>
      <vt:lpstr>  </vt:lpstr>
      <vt:lpstr>  </vt:lpstr>
      <vt:lpstr>La pipeline</vt:lpstr>
      <vt:lpstr>La pipeline</vt:lpstr>
      <vt:lpstr>ANALISI DEL DATASET  </vt:lpstr>
      <vt:lpstr>ANALISI DEL DATASET  </vt:lpstr>
      <vt:lpstr>ANALISI DEL DATASET  </vt:lpstr>
      <vt:lpstr>ANALISI DEL DATASET  </vt:lpstr>
      <vt:lpstr>PRE-PROCESSING DEI DATI    </vt:lpstr>
      <vt:lpstr>ESTRAZIONE DEI FRAMES     </vt:lpstr>
      <vt:lpstr>PRE-PROCESSING DEI DATI    </vt:lpstr>
      <vt:lpstr>PRE-PROCESSING DEI DATI    </vt:lpstr>
      <vt:lpstr>  </vt:lpstr>
      <vt:lpstr>  </vt:lpstr>
      <vt:lpstr>  </vt:lpstr>
      <vt:lpstr>  </vt:lpstr>
      <vt:lpstr>FASE DI TRAINIG </vt:lpstr>
      <vt:lpstr>TUNING DEL MODELLO  </vt:lpstr>
      <vt:lpstr>IMAGE DIMENSION INFLUENCE</vt:lpstr>
      <vt:lpstr>IMAGE DIMENSION INFLUENCE</vt:lpstr>
      <vt:lpstr>IMAGE DIMENSION INFLUENCE</vt:lpstr>
      <vt:lpstr>IMAGE DIMENSION INFLUENCE</vt:lpstr>
      <vt:lpstr>IMAGE DIMENSION INFLUENCE</vt:lpstr>
      <vt:lpstr>BATCH SIZE INFLUENCE</vt:lpstr>
      <vt:lpstr>BATCH SIZE INFLUENCE</vt:lpstr>
      <vt:lpstr>BATCH SIZE INFLUENCE</vt:lpstr>
      <vt:lpstr>BATCH SIZE INFLUENCE</vt:lpstr>
      <vt:lpstr>BATCH SIZE INFLUENCE</vt:lpstr>
      <vt:lpstr>SHUFFLE INFLUENCE</vt:lpstr>
      <vt:lpstr>SHUFFLE INFLUENCE</vt:lpstr>
      <vt:lpstr>SHUFFLE INFLUENCE</vt:lpstr>
      <vt:lpstr>SHUFFLE INFLUENCE</vt:lpstr>
      <vt:lpstr>SHUFFLE INFLUENCE</vt:lpstr>
      <vt:lpstr>FRAME STEP INFLUENCE</vt:lpstr>
      <vt:lpstr>FRAME STEP INFLUENCE</vt:lpstr>
      <vt:lpstr>FRAME STEP INFLUENCE</vt:lpstr>
      <vt:lpstr>FRAME STEP INFLUENCE</vt:lpstr>
      <vt:lpstr>FRAME STEP INFLUENCE</vt:lpstr>
      <vt:lpstr>ANALISI DEI RISULTATI</vt:lpstr>
      <vt:lpstr>RISULTATI 2D CNN</vt:lpstr>
      <vt:lpstr>RISULTATI 2D CNN</vt:lpstr>
      <vt:lpstr>RISULTATI 2D CNN</vt:lpstr>
      <vt:lpstr>RISULTATI 3D CNN</vt:lpstr>
      <vt:lpstr>RISULTATI 3D CNN</vt:lpstr>
      <vt:lpstr>RISULTATI 3D CNN</vt:lpstr>
      <vt:lpstr>CONCLUSIONI</vt:lpstr>
      <vt:lpstr>CONCLUSIONI E VALUTAZIONI</vt:lpstr>
      <vt:lpstr>CONCLUSIONI E VALUTAZIONI</vt:lpstr>
      <vt:lpstr>CONCLUSIONI E VALUTAZIONI</vt:lpstr>
      <vt:lpstr>SVILUPPI FUTURI</vt:lpstr>
      <vt:lpstr>SVILUPPI FUTURI</vt:lpstr>
      <vt:lpstr>SVILUPPI FUTURI</vt:lpstr>
      <vt:lpstr>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BABELE Speak-Recognition</dc:title>
  <cp:lastModifiedBy>Vincenzo Di Leo</cp:lastModifiedBy>
  <cp:revision>15</cp:revision>
  <dcterms:modified xsi:type="dcterms:W3CDTF">2023-07-01T19:00:30Z</dcterms:modified>
</cp:coreProperties>
</file>